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emf" ContentType="image/x-emf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3" r:id="rId9"/>
    <p:sldId id="265" r:id="rId10"/>
    <p:sldId id="268" r:id="rId11"/>
    <p:sldId id="267" r:id="rId12"/>
    <p:sldId id="283" r:id="rId13"/>
    <p:sldId id="266" r:id="rId14"/>
    <p:sldId id="269" r:id="rId15"/>
    <p:sldId id="273" r:id="rId16"/>
    <p:sldId id="271" r:id="rId17"/>
    <p:sldId id="272" r:id="rId18"/>
    <p:sldId id="270" r:id="rId19"/>
    <p:sldId id="275" r:id="rId20"/>
    <p:sldId id="279" r:id="rId21"/>
    <p:sldId id="276" r:id="rId22"/>
    <p:sldId id="301" r:id="rId23"/>
    <p:sldId id="280" r:id="rId24"/>
    <p:sldId id="281" r:id="rId25"/>
    <p:sldId id="285" r:id="rId26"/>
    <p:sldId id="282" r:id="rId27"/>
    <p:sldId id="288" r:id="rId28"/>
    <p:sldId id="284" r:id="rId29"/>
    <p:sldId id="302" r:id="rId30"/>
    <p:sldId id="290" r:id="rId31"/>
    <p:sldId id="289" r:id="rId32"/>
    <p:sldId id="287" r:id="rId33"/>
    <p:sldId id="277" r:id="rId34"/>
    <p:sldId id="291" r:id="rId35"/>
    <p:sldId id="292" r:id="rId36"/>
    <p:sldId id="293" r:id="rId37"/>
    <p:sldId id="294" r:id="rId38"/>
    <p:sldId id="295" r:id="rId39"/>
    <p:sldId id="296" r:id="rId40"/>
    <p:sldId id="300" r:id="rId41"/>
    <p:sldId id="305" r:id="rId42"/>
    <p:sldId id="306" r:id="rId43"/>
    <p:sldId id="299" r:id="rId44"/>
    <p:sldId id="297" r:id="rId45"/>
    <p:sldId id="298" r:id="rId46"/>
    <p:sldId id="303" r:id="rId47"/>
    <p:sldId id="304" r:id="rId48"/>
    <p:sldId id="278" r:id="rId49"/>
    <p:sldId id="307" r:id="rId50"/>
    <p:sldId id="308" r:id="rId51"/>
    <p:sldId id="310" r:id="rId52"/>
    <p:sldId id="309" r:id="rId53"/>
    <p:sldId id="311" r:id="rId54"/>
    <p:sldId id="312" r:id="rId55"/>
    <p:sldId id="313" r:id="rId56"/>
    <p:sldId id="314" r:id="rId57"/>
    <p:sldId id="315" r:id="rId58"/>
    <p:sldId id="316" r:id="rId59"/>
    <p:sldId id="317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2"/>
    <p:restoredTop sz="94473"/>
  </p:normalViewPr>
  <p:slideViewPr>
    <p:cSldViewPr snapToGrid="0" snapToObjects="1">
      <p:cViewPr>
        <p:scale>
          <a:sx n="84" d="100"/>
          <a:sy n="84" d="100"/>
        </p:scale>
        <p:origin x="163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848492-8594-E147-B02D-9840553CF6FD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C60899-3A88-F148-9BCE-97623B40C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411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Reshuffle</a:t>
            </a:r>
            <a:r>
              <a:rPr lang="en-US" baseline="0" dirty="0" smtClean="0"/>
              <a:t> for each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60899-3A88-F148-9BCE-97623B40CD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50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Best fit is at k=7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60899-3A88-F148-9BCE-97623B40CD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399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</a:t>
            </a:r>
            <a:r>
              <a:rPr lang="en-US" baseline="0" dirty="0" smtClean="0"/>
              <a:t> about overfitting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60899-3A88-F148-9BCE-97623B40CD4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73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Plot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mean_squared_error</a:t>
            </a:r>
            <a:r>
              <a:rPr lang="en-US" baseline="0" dirty="0" smtClean="0"/>
              <a:t> against 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60899-3A88-F148-9BCE-97623B40CD4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233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decision tree tends to have very high variance</a:t>
            </a:r>
          </a:p>
          <a:p>
            <a:r>
              <a:rPr lang="en-US" dirty="0" smtClean="0"/>
              <a:t>Can we average over lots of them to reduce the variance somehow?</a:t>
            </a:r>
          </a:p>
          <a:p>
            <a:r>
              <a:rPr lang="en-US" dirty="0" smtClean="0"/>
              <a:t>General algorithm for random forests is </a:t>
            </a:r>
            <a:r>
              <a:rPr lang="en-US" b="1" i="1" dirty="0" err="1" smtClean="0"/>
              <a:t>b</a:t>
            </a:r>
            <a:r>
              <a:rPr lang="en-US" i="1" dirty="0" err="1" smtClean="0"/>
              <a:t>oostrap</a:t>
            </a:r>
            <a:r>
              <a:rPr lang="en-US" i="1" dirty="0" smtClean="0"/>
              <a:t> </a:t>
            </a:r>
            <a:r>
              <a:rPr lang="en-US" b="1" i="1" dirty="0" err="1" smtClean="0"/>
              <a:t>agg</a:t>
            </a:r>
            <a:r>
              <a:rPr lang="en-US" i="1" dirty="0" err="1" smtClean="0"/>
              <a:t>regrat</a:t>
            </a:r>
            <a:r>
              <a:rPr lang="en-US" b="1" i="1" dirty="0" err="1" smtClean="0"/>
              <a:t>ing</a:t>
            </a:r>
            <a:r>
              <a:rPr lang="en-US" dirty="0" smtClean="0"/>
              <a:t>, or </a:t>
            </a:r>
            <a:r>
              <a:rPr lang="en-US" b="1" dirty="0" smtClean="0"/>
              <a:t>bagging</a:t>
            </a:r>
            <a:r>
              <a:rPr lang="en-US" dirty="0" smtClean="0"/>
              <a:t>. 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60899-3A88-F148-9BCE-97623B40CD4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979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 of bag:</a:t>
            </a:r>
            <a:r>
              <a:rPr lang="en-US" baseline="0" dirty="0" smtClean="0"/>
              <a:t> what’s the mean prediction error on each training sample, using only trees that didn’t have that sample in their </a:t>
            </a:r>
            <a:r>
              <a:rPr lang="en-US" baseline="0" dirty="0" err="1" smtClean="0"/>
              <a:t>bootsrap</a:t>
            </a:r>
            <a:r>
              <a:rPr lang="en-US" baseline="0" dirty="0" smtClean="0"/>
              <a:t> set.</a:t>
            </a:r>
          </a:p>
          <a:p>
            <a:r>
              <a:rPr lang="en-US" baseline="0" dirty="0" smtClean="0"/>
              <a:t>Mention feature bagging </a:t>
            </a:r>
            <a:r>
              <a:rPr lang="mr-IN" baseline="0" dirty="0" smtClean="0"/>
              <a:t>–</a:t>
            </a:r>
            <a:r>
              <a:rPr lang="en-US" baseline="0" dirty="0" smtClean="0"/>
              <a:t> helps to reduce correlation by only training trees on random subsets of the features.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60899-3A88-F148-9BCE-97623B40CD4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862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what happens if you don’t bootstrap!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60899-3A88-F148-9BCE-97623B40CD4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787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60899-3A88-F148-9BCE-97623B40CD4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91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hyperlink" Target="https://research.googleblog.com/2014/09/building-deeper-understanding-of-images.html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Relationship Id="rId3" Type="http://schemas.openxmlformats.org/officeDocument/2006/relationships/hyperlink" Target="http://richzhang.github.io/colorization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8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Machine learning in python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2870200" cy="685800"/>
          </a:xfrm>
        </p:spPr>
        <p:txBody>
          <a:bodyPr>
            <a:noAutofit/>
          </a:bodyPr>
          <a:lstStyle/>
          <a:p>
            <a:r>
              <a:rPr lang="en-US" sz="1600" dirty="0" smtClean="0"/>
              <a:t>Tom Galligan</a:t>
            </a:r>
          </a:p>
          <a:p>
            <a:r>
              <a:rPr lang="en-US" sz="1600" dirty="0" smtClean="0"/>
              <a:t>Mathematical Institute and Department of Physics </a:t>
            </a:r>
          </a:p>
          <a:p>
            <a:r>
              <a:rPr lang="en-US" sz="1600" dirty="0" smtClean="0"/>
              <a:t>Brasenose College</a:t>
            </a:r>
            <a:endParaRPr lang="en-US" sz="1600" dirty="0"/>
          </a:p>
          <a:p>
            <a:endParaRPr lang="en-US" sz="1600" dirty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150" y="0"/>
            <a:ext cx="1593850" cy="15938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4989941"/>
            <a:ext cx="3672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Sans Typewriter" charset="0"/>
                <a:ea typeface="Lucida Sans Typewriter" charset="0"/>
                <a:cs typeface="Lucida Sans Typewriter" charset="0"/>
              </a:rPr>
              <a:t>thomas.galligan@bnc.ox.ac.uk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125" y="743594"/>
            <a:ext cx="2631025" cy="95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goal of a machine learning algorithm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407965" y="2613992"/>
            <a:ext cx="3918321" cy="6763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Inputs (features)</a:t>
            </a:r>
            <a:endParaRPr lang="en-US" dirty="0"/>
          </a:p>
        </p:txBody>
      </p:sp>
      <p:sp>
        <p:nvSpPr>
          <p:cNvPr id="5" name="Down Arrow 4"/>
          <p:cNvSpPr/>
          <p:nvPr/>
        </p:nvSpPr>
        <p:spPr>
          <a:xfrm>
            <a:off x="9053615" y="3290338"/>
            <a:ext cx="627020" cy="605439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522299" y="3895777"/>
            <a:ext cx="1689652" cy="89452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ML Algorithm</a:t>
            </a:r>
            <a:endParaRPr lang="en-US" dirty="0"/>
          </a:p>
        </p:txBody>
      </p:sp>
      <p:sp>
        <p:nvSpPr>
          <p:cNvPr id="7" name="Down Arrow 6"/>
          <p:cNvSpPr/>
          <p:nvPr/>
        </p:nvSpPr>
        <p:spPr>
          <a:xfrm>
            <a:off x="9053615" y="4790299"/>
            <a:ext cx="627020" cy="605439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07964" y="5395738"/>
            <a:ext cx="3918321" cy="6763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Output(s)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4374" y="2253824"/>
            <a:ext cx="56675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We have an object that belongs to one of several categories.  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 The category it’s in depends on certain parameters (features)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</a:t>
            </a:r>
            <a:r>
              <a:rPr lang="en-US" dirty="0" smtClean="0"/>
              <a:t>e don’t know the relationship between  the features and the form of the object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BUT we have lots of examples of this object, its features and what category each example belongs to!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Can we train an algorithm on these examples and get it to accurately predict the categories of new object.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3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Feature</a:t>
            </a:r>
          </a:p>
          <a:p>
            <a:r>
              <a:rPr lang="en-US" dirty="0" smtClean="0"/>
              <a:t>Feature space</a:t>
            </a:r>
          </a:p>
          <a:p>
            <a:r>
              <a:rPr lang="en-US" dirty="0" smtClean="0"/>
              <a:t>Prediction</a:t>
            </a:r>
          </a:p>
          <a:p>
            <a:r>
              <a:rPr lang="en-US" dirty="0" smtClean="0"/>
              <a:t>Hyperparameter</a:t>
            </a:r>
          </a:p>
          <a:p>
            <a:r>
              <a:rPr lang="en-US" dirty="0" smtClean="0"/>
              <a:t>Hyperparameter space</a:t>
            </a:r>
            <a:endParaRPr lang="en-US" dirty="0"/>
          </a:p>
          <a:p>
            <a:r>
              <a:rPr lang="en-US" dirty="0" smtClean="0"/>
              <a:t>Training set</a:t>
            </a:r>
          </a:p>
          <a:p>
            <a:r>
              <a:rPr lang="en-US" dirty="0" smtClean="0"/>
              <a:t>Test set</a:t>
            </a:r>
          </a:p>
          <a:p>
            <a:r>
              <a:rPr lang="en-US" dirty="0" smtClean="0"/>
              <a:t>Cost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69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VS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2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K-Nearest neighbors</a:t>
            </a:r>
            <a:endParaRPr lang="en-US" dirty="0"/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493794"/>
              </p:ext>
            </p:extLst>
          </p:nvPr>
        </p:nvGraphicFramePr>
        <p:xfrm>
          <a:off x="6855148" y="1886171"/>
          <a:ext cx="4492488" cy="4163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6244"/>
                <a:gridCol w="2246244"/>
              </a:tblGrid>
              <a:tr h="4343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Prediction</a:t>
                      </a:r>
                      <a:r>
                        <a:rPr lang="en-US" baseline="0" dirty="0" smtClean="0"/>
                        <a:t> for </a:t>
                      </a:r>
                      <a:endParaRPr lang="en-US" dirty="0"/>
                    </a:p>
                  </a:txBody>
                  <a:tcPr/>
                </a:tc>
              </a:tr>
              <a:tr h="6215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6215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6215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215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6215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6215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5" name="5-Point Star 24"/>
          <p:cNvSpPr/>
          <p:nvPr/>
        </p:nvSpPr>
        <p:spPr>
          <a:xfrm>
            <a:off x="10704278" y="1899112"/>
            <a:ext cx="422027" cy="373261"/>
          </a:xfrm>
          <a:prstGeom prst="star5">
            <a:avLst>
              <a:gd name="adj" fmla="val 24123"/>
              <a:gd name="hf" fmla="val 105146"/>
              <a:gd name="vf" fmla="val 110557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0123360" y="2437332"/>
            <a:ext cx="353818" cy="342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0123360" y="3070987"/>
            <a:ext cx="353818" cy="342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0123360" y="3664899"/>
            <a:ext cx="353818" cy="342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riangle 28"/>
          <p:cNvSpPr/>
          <p:nvPr/>
        </p:nvSpPr>
        <p:spPr>
          <a:xfrm>
            <a:off x="10032515" y="4258811"/>
            <a:ext cx="535508" cy="464365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/>
          <p:cNvSpPr/>
          <p:nvPr/>
        </p:nvSpPr>
        <p:spPr>
          <a:xfrm>
            <a:off x="10032515" y="4866704"/>
            <a:ext cx="535508" cy="464365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1093533" y="1798251"/>
            <a:ext cx="4412745" cy="4417835"/>
            <a:chOff x="1093533" y="1798251"/>
            <a:chExt cx="4412745" cy="4417835"/>
          </a:xfrm>
        </p:grpSpPr>
        <p:sp>
          <p:nvSpPr>
            <p:cNvPr id="5" name="Oval 4"/>
            <p:cNvSpPr/>
            <p:nvPr/>
          </p:nvSpPr>
          <p:spPr>
            <a:xfrm>
              <a:off x="1093533" y="1798251"/>
              <a:ext cx="4412745" cy="44178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1580337" y="2282635"/>
              <a:ext cx="3475158" cy="345918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2102615" y="2803715"/>
              <a:ext cx="2403631" cy="242192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5-Point Star 7"/>
            <p:cNvSpPr/>
            <p:nvPr/>
          </p:nvSpPr>
          <p:spPr>
            <a:xfrm>
              <a:off x="2994277" y="3748019"/>
              <a:ext cx="628305" cy="528419"/>
            </a:xfrm>
            <a:prstGeom prst="star5">
              <a:avLst>
                <a:gd name="adj" fmla="val 24123"/>
                <a:gd name="hf" fmla="val 105146"/>
                <a:gd name="vf" fmla="val 110557"/>
              </a:avLst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828550" y="1987065"/>
              <a:ext cx="352231" cy="3422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85533" y="2812056"/>
              <a:ext cx="352231" cy="3422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625412" y="3366716"/>
              <a:ext cx="352231" cy="3422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524057" y="4354501"/>
              <a:ext cx="352231" cy="3422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894333" y="3841092"/>
              <a:ext cx="352231" cy="3422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iangle 13"/>
            <p:cNvSpPr/>
            <p:nvPr/>
          </p:nvSpPr>
          <p:spPr>
            <a:xfrm>
              <a:off x="2079488" y="3244621"/>
              <a:ext cx="533107" cy="464365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riangle 14"/>
            <p:cNvSpPr/>
            <p:nvPr/>
          </p:nvSpPr>
          <p:spPr>
            <a:xfrm>
              <a:off x="2025446" y="4930070"/>
              <a:ext cx="533107" cy="464365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/>
            <p:cNvSpPr/>
            <p:nvPr/>
          </p:nvSpPr>
          <p:spPr>
            <a:xfrm>
              <a:off x="1757693" y="4254756"/>
              <a:ext cx="533107" cy="464365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iangle 16"/>
            <p:cNvSpPr/>
            <p:nvPr/>
          </p:nvSpPr>
          <p:spPr>
            <a:xfrm>
              <a:off x="2808639" y="2334455"/>
              <a:ext cx="533107" cy="464365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riangle 17"/>
            <p:cNvSpPr/>
            <p:nvPr/>
          </p:nvSpPr>
          <p:spPr>
            <a:xfrm>
              <a:off x="2170555" y="2579655"/>
              <a:ext cx="533107" cy="464365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340164" y="5333055"/>
              <a:ext cx="352231" cy="3422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039351" y="4366411"/>
              <a:ext cx="352231" cy="3422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/>
          <p:cNvSpPr/>
          <p:nvPr/>
        </p:nvSpPr>
        <p:spPr>
          <a:xfrm>
            <a:off x="10123360" y="5580369"/>
            <a:ext cx="353818" cy="342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7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Iris 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4421777" cy="1972491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Database of 150 flowers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3 species of flower: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err="1" smtClean="0"/>
              <a:t>setosa</a:t>
            </a:r>
            <a:r>
              <a:rPr lang="en-US" dirty="0" smtClean="0"/>
              <a:t> (0)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versicolor (1)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err="1" smtClean="0"/>
              <a:t>virginica</a:t>
            </a:r>
            <a:r>
              <a:rPr lang="en-US" dirty="0" smtClean="0"/>
              <a:t> (2)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584" y="4016462"/>
            <a:ext cx="2429644" cy="25842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49439" y="2194560"/>
            <a:ext cx="233910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dirty="0"/>
              <a:t>4 features</a:t>
            </a:r>
            <a:r>
              <a:rPr lang="en-US" dirty="0" smtClean="0"/>
              <a:t>: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endParaRPr lang="en-US" dirty="0"/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dirty="0"/>
              <a:t>Sepal length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dirty="0"/>
              <a:t>Sepal width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dirty="0"/>
              <a:t>Petal length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dirty="0"/>
              <a:t>Petal width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59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importance of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ML algorithms are sensitive to the scale of the data.</a:t>
            </a:r>
          </a:p>
          <a:p>
            <a:endParaRPr lang="en-US" dirty="0" smtClean="0"/>
          </a:p>
          <a:p>
            <a:r>
              <a:rPr lang="en-US" dirty="0" smtClean="0"/>
              <a:t>KNN is particularly vulnerable to this </a:t>
            </a:r>
            <a:r>
              <a:rPr lang="mr-IN" dirty="0" smtClean="0"/>
              <a:t>–</a:t>
            </a:r>
            <a:r>
              <a:rPr lang="en-US" dirty="0" smtClean="0"/>
              <a:t> sepal widths are much smaller than petal widths, so they will count more than they should!</a:t>
            </a:r>
          </a:p>
          <a:p>
            <a:endParaRPr lang="en-US" dirty="0"/>
          </a:p>
          <a:p>
            <a:r>
              <a:rPr lang="en-US" dirty="0" smtClean="0"/>
              <a:t>To get round this, scale the data in each dimension to have mean 0 and variance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31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K-fold Cross 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1"/>
            <a:ext cx="10551160" cy="58928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Can we tune hyperparameters to improve the accuracy of our algorithm?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365760" y="2885440"/>
            <a:ext cx="1869440" cy="3647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Dataset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180080" y="2885440"/>
            <a:ext cx="1574800" cy="2321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Training Data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80080" y="5580380"/>
            <a:ext cx="1574800" cy="9677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 data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496560" y="2885440"/>
            <a:ext cx="1788160" cy="487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Fold 1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506720" y="3627120"/>
            <a:ext cx="1788160" cy="487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Fold 2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496560" y="5161280"/>
            <a:ext cx="1788160" cy="487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Fold k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5400000">
            <a:off x="6223000" y="4376430"/>
            <a:ext cx="518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800" dirty="0" smtClean="0"/>
              <a:t>…</a:t>
            </a:r>
            <a:endParaRPr lang="en-US" sz="2800" dirty="0"/>
          </a:p>
        </p:txBody>
      </p:sp>
      <p:cxnSp>
        <p:nvCxnSpPr>
          <p:cNvPr id="14" name="Straight Arrow Connector 13"/>
          <p:cNvCxnSpPr>
            <a:stCxn id="5" idx="3"/>
            <a:endCxn id="8" idx="1"/>
          </p:cNvCxnSpPr>
          <p:nvPr/>
        </p:nvCxnSpPr>
        <p:spPr>
          <a:xfrm flipV="1">
            <a:off x="4754880" y="3129280"/>
            <a:ext cx="741680" cy="916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3"/>
            <a:endCxn id="9" idx="1"/>
          </p:cNvCxnSpPr>
          <p:nvPr/>
        </p:nvCxnSpPr>
        <p:spPr>
          <a:xfrm flipV="1">
            <a:off x="4754880" y="3870960"/>
            <a:ext cx="751840" cy="175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3"/>
          </p:cNvCxnSpPr>
          <p:nvPr/>
        </p:nvCxnSpPr>
        <p:spPr>
          <a:xfrm>
            <a:off x="4754880" y="4046220"/>
            <a:ext cx="741680" cy="1358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5" idx="3"/>
          </p:cNvCxnSpPr>
          <p:nvPr/>
        </p:nvCxnSpPr>
        <p:spPr>
          <a:xfrm>
            <a:off x="4754880" y="4046220"/>
            <a:ext cx="741680" cy="373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5" idx="3"/>
          </p:cNvCxnSpPr>
          <p:nvPr/>
        </p:nvCxnSpPr>
        <p:spPr>
          <a:xfrm>
            <a:off x="4754880" y="4046220"/>
            <a:ext cx="732795" cy="789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506720" y="5933440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split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4" idx="3"/>
            <a:endCxn id="5" idx="1"/>
          </p:cNvCxnSpPr>
          <p:nvPr/>
        </p:nvCxnSpPr>
        <p:spPr>
          <a:xfrm flipV="1">
            <a:off x="2235200" y="4046220"/>
            <a:ext cx="944880" cy="662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4" idx="3"/>
            <a:endCxn id="6" idx="1"/>
          </p:cNvCxnSpPr>
          <p:nvPr/>
        </p:nvCxnSpPr>
        <p:spPr>
          <a:xfrm>
            <a:off x="2235200" y="4709160"/>
            <a:ext cx="944880" cy="1355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026400" y="3343870"/>
            <a:ext cx="419057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ucida Sans Typewriter" charset="0"/>
                <a:ea typeface="Lucida Sans Typewriter" charset="0"/>
                <a:cs typeface="Lucida Sans Typewriter" charset="0"/>
              </a:rPr>
              <a:t>f</a:t>
            </a:r>
            <a:r>
              <a:rPr lang="en-US" sz="1400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or j in 1</a:t>
            </a:r>
            <a:r>
              <a:rPr lang="mr-IN" sz="1400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…</a:t>
            </a:r>
            <a:r>
              <a:rPr lang="en-GB" sz="1400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k</a:t>
            </a:r>
          </a:p>
          <a:p>
            <a:r>
              <a:rPr lang="en-GB" sz="1400" dirty="0">
                <a:latin typeface="Lucida Sans Typewriter" charset="0"/>
                <a:ea typeface="Lucida Sans Typewriter" charset="0"/>
                <a:cs typeface="Lucida Sans Typewriter" charset="0"/>
              </a:rPr>
              <a:t>	</a:t>
            </a:r>
            <a:r>
              <a:rPr lang="en-GB" sz="1400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use {1,</a:t>
            </a:r>
            <a:r>
              <a:rPr lang="mr-IN" sz="1400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…</a:t>
            </a:r>
            <a:r>
              <a:rPr lang="en-GB" sz="1400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,k} \ {j} as training set</a:t>
            </a:r>
          </a:p>
          <a:p>
            <a:r>
              <a:rPr lang="en-GB" sz="1400" dirty="0">
                <a:latin typeface="Lucida Sans Typewriter" charset="0"/>
                <a:ea typeface="Lucida Sans Typewriter" charset="0"/>
                <a:cs typeface="Lucida Sans Typewriter" charset="0"/>
              </a:rPr>
              <a:t>	</a:t>
            </a:r>
            <a:r>
              <a:rPr lang="en-GB" sz="1400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evaluate performance on fold j</a:t>
            </a:r>
            <a:endParaRPr lang="en-US" dirty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013690" y="4419600"/>
            <a:ext cx="39788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Take average of the k performances to estimate accuracy of the model.</a:t>
            </a:r>
          </a:p>
          <a:p>
            <a:endParaRPr lang="en-US" dirty="0"/>
          </a:p>
          <a:p>
            <a:r>
              <a:rPr lang="en-US" dirty="0" smtClean="0"/>
              <a:t>Repeat this process for each model you want to test (generally grid search over </a:t>
            </a:r>
            <a:r>
              <a:rPr lang="en-US" dirty="0" err="1" smtClean="0"/>
              <a:t>hyperparameter</a:t>
            </a:r>
            <a:r>
              <a:rPr lang="en-US" dirty="0" smtClean="0"/>
              <a:t> space).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26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95DD5BC2-A8E7-4CAD-955A-3807355EC97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xmlns="" id="{7D993AC9-3A4A-4CF2-9BEF-8002E58F6B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1">
            <a:extLst>
              <a:ext uri="{FF2B5EF4-FFF2-40B4-BE49-F238E27FC236}">
                <a16:creationId xmlns:a16="http://schemas.microsoft.com/office/drawing/2014/main" xmlns="" id="{DE4144AD-8278-4A35-8DF4-1629E28960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03" y="643464"/>
            <a:ext cx="10905195" cy="5571072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336" y="873252"/>
            <a:ext cx="6815327" cy="5111496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111200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441938" y="0"/>
            <a:ext cx="9126415" cy="6858000"/>
            <a:chOff x="0" y="0"/>
            <a:chExt cx="11709400" cy="87884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4700" y="0"/>
              <a:ext cx="5854700" cy="43942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394200"/>
              <a:ext cx="5854700" cy="43942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4700" y="4394200"/>
              <a:ext cx="5854700" cy="43942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854700" cy="4394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30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KNN is one of the simplest machine learning algorithms, but it can be very accurate</a:t>
            </a:r>
          </a:p>
          <a:p>
            <a:endParaRPr lang="en-US" dirty="0" smtClean="0"/>
          </a:p>
          <a:p>
            <a:r>
              <a:rPr lang="en-US" dirty="0" smtClean="0"/>
              <a:t>Think carefully about scaling!</a:t>
            </a:r>
          </a:p>
          <a:p>
            <a:endParaRPr lang="en-US" dirty="0" smtClean="0"/>
          </a:p>
          <a:p>
            <a:r>
              <a:rPr lang="en-US" dirty="0" smtClean="0"/>
              <a:t>In general not suitable for very high-dimensional feature spaces</a:t>
            </a:r>
          </a:p>
          <a:p>
            <a:endParaRPr lang="en-US" dirty="0" smtClean="0"/>
          </a:p>
          <a:p>
            <a:r>
              <a:rPr lang="en-US" dirty="0" smtClean="0"/>
              <a:t>Lazy-learner, no real training happens (the data </a:t>
            </a:r>
            <a:r>
              <a:rPr lang="en-US" b="1" dirty="0" smtClean="0"/>
              <a:t>is </a:t>
            </a:r>
            <a:r>
              <a:rPr lang="en-US" dirty="0" smtClean="0"/>
              <a:t>the algorithm)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77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smtClean="0"/>
              <a:t>To get the most out of this course, you should:</a:t>
            </a:r>
          </a:p>
          <a:p>
            <a:pPr lvl="1"/>
            <a:endParaRPr lang="en-US" sz="2600" dirty="0" smtClean="0"/>
          </a:p>
          <a:p>
            <a:pPr lvl="1"/>
            <a:r>
              <a:rPr lang="en-US" sz="2600" dirty="0" smtClean="0"/>
              <a:t>Have a basic understanding of programming (this course will use Python) </a:t>
            </a:r>
          </a:p>
          <a:p>
            <a:pPr lvl="1"/>
            <a:endParaRPr lang="en-US" sz="2600" dirty="0" smtClean="0"/>
          </a:p>
          <a:p>
            <a:pPr lvl="1"/>
            <a:r>
              <a:rPr lang="en-US" sz="2600" dirty="0" smtClean="0"/>
              <a:t>Have preinstalled the required software onto your laptop, which you can bring to each session</a:t>
            </a:r>
          </a:p>
          <a:p>
            <a:pPr lvl="1"/>
            <a:endParaRPr lang="en-US" sz="2600" dirty="0" smtClean="0"/>
          </a:p>
          <a:p>
            <a:pPr lvl="1"/>
            <a:r>
              <a:rPr lang="en-US" sz="2600" dirty="0" smtClean="0"/>
              <a:t>Be comfortable with basic </a:t>
            </a:r>
            <a:r>
              <a:rPr lang="en-US" sz="2600" dirty="0" err="1" smtClean="0"/>
              <a:t>maths</a:t>
            </a:r>
            <a:r>
              <a:rPr lang="en-US" sz="2600" dirty="0" smtClean="0"/>
              <a:t> and statistics</a:t>
            </a:r>
          </a:p>
          <a:p>
            <a:pPr lvl="1"/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76773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764373"/>
            <a:ext cx="10820400" cy="1293028"/>
          </a:xfrm>
        </p:spPr>
        <p:txBody>
          <a:bodyPr/>
          <a:lstStyle/>
          <a:p>
            <a:r>
              <a:rPr lang="en-US" dirty="0" smtClean="0"/>
              <a:t>Challenge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boston</a:t>
            </a:r>
            <a:r>
              <a:rPr lang="en-US" dirty="0" smtClean="0"/>
              <a:t> house prices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93632"/>
            <a:ext cx="10820400" cy="4695036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There </a:t>
            </a:r>
            <a:r>
              <a:rPr lang="en-US" dirty="0"/>
              <a:t>are </a:t>
            </a:r>
            <a:r>
              <a:rPr lang="en-US" b="1" dirty="0"/>
              <a:t>14</a:t>
            </a:r>
            <a:r>
              <a:rPr lang="en-US" dirty="0"/>
              <a:t> attributes in each case of the dataset. They are: CRIM - per capita crime rate by town</a:t>
            </a:r>
          </a:p>
          <a:p>
            <a:endParaRPr lang="en-US" dirty="0" smtClean="0"/>
          </a:p>
          <a:p>
            <a:r>
              <a:rPr lang="en-US" dirty="0" smtClean="0"/>
              <a:t>ZN </a:t>
            </a:r>
            <a:r>
              <a:rPr lang="en-US" dirty="0"/>
              <a:t>- proportion of residential land zoned for lots over 25,000 </a:t>
            </a:r>
            <a:r>
              <a:rPr lang="en-US" dirty="0" err="1"/>
              <a:t>sq.ft</a:t>
            </a:r>
            <a:r>
              <a:rPr lang="en-US" dirty="0"/>
              <a:t>.</a:t>
            </a:r>
          </a:p>
          <a:p>
            <a:r>
              <a:rPr lang="en-US" dirty="0"/>
              <a:t>INDUS - proportion of non-retail business acres per town.</a:t>
            </a:r>
          </a:p>
          <a:p>
            <a:r>
              <a:rPr lang="en-US" dirty="0"/>
              <a:t>CHAS - Charles River dummy variable (1 if tract bounds river; 0 otherwise)</a:t>
            </a:r>
          </a:p>
          <a:p>
            <a:r>
              <a:rPr lang="en-US" dirty="0"/>
              <a:t>NOX - nitric oxides concentration (parts per 10 million)</a:t>
            </a:r>
          </a:p>
          <a:p>
            <a:r>
              <a:rPr lang="en-US" dirty="0"/>
              <a:t>RM - average number of rooms per dwelling</a:t>
            </a:r>
          </a:p>
          <a:p>
            <a:r>
              <a:rPr lang="en-US" dirty="0"/>
              <a:t>AGE - proportion of owner-occupied units built prior to 1940</a:t>
            </a:r>
          </a:p>
          <a:p>
            <a:r>
              <a:rPr lang="en-US" dirty="0"/>
              <a:t>DIS - weighted distances to five Boston employment </a:t>
            </a:r>
            <a:r>
              <a:rPr lang="en-US" dirty="0" err="1"/>
              <a:t>centres</a:t>
            </a:r>
            <a:endParaRPr lang="en-US" dirty="0"/>
          </a:p>
          <a:p>
            <a:r>
              <a:rPr lang="en-US" dirty="0"/>
              <a:t>RAD - index of accessibility to radial highways</a:t>
            </a:r>
          </a:p>
          <a:p>
            <a:r>
              <a:rPr lang="en-US" dirty="0"/>
              <a:t>TAX - full-value property-tax rate per $10,000</a:t>
            </a:r>
          </a:p>
          <a:p>
            <a:r>
              <a:rPr lang="en-US" dirty="0"/>
              <a:t>PTRATIO - pupil-teacher ratio by town</a:t>
            </a:r>
          </a:p>
          <a:p>
            <a:r>
              <a:rPr lang="en-US" dirty="0"/>
              <a:t>B - 1000(Bk - 0.63)^2 where Bk is the proportion of </a:t>
            </a:r>
            <a:r>
              <a:rPr lang="en-US" dirty="0" smtClean="0"/>
              <a:t>black citizens </a:t>
            </a:r>
            <a:r>
              <a:rPr lang="en-US" dirty="0"/>
              <a:t>by town</a:t>
            </a:r>
          </a:p>
          <a:p>
            <a:r>
              <a:rPr lang="en-US" dirty="0"/>
              <a:t>LSTAT - % lower status of the population</a:t>
            </a:r>
          </a:p>
          <a:p>
            <a:r>
              <a:rPr lang="en-US" dirty="0"/>
              <a:t>MEDV - Median value of owner-occupied homes in $1000's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55587" y="6488668"/>
            <a:ext cx="7736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www.cs.toronto.edu</a:t>
            </a:r>
            <a:r>
              <a:rPr lang="en-US" dirty="0"/>
              <a:t>/~delve/data/</a:t>
            </a:r>
            <a:r>
              <a:rPr lang="en-US" dirty="0" err="1"/>
              <a:t>boston</a:t>
            </a:r>
            <a:r>
              <a:rPr lang="en-US" dirty="0"/>
              <a:t>/</a:t>
            </a:r>
            <a:r>
              <a:rPr lang="en-US" dirty="0" err="1"/>
              <a:t>bostonDetail.html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9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2: random forests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1094" y="2202024"/>
            <a:ext cx="1527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Last Time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858416" y="2976465"/>
            <a:ext cx="803457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Explored k-Nearest Neighbors algorithm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Works well for low-dimensional feature spaces (flower identification)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Not so good on high-dimensional problems (Boston Housing Prices)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541674" y="2432856"/>
            <a:ext cx="2433438" cy="2437188"/>
            <a:chOff x="1093533" y="1798251"/>
            <a:chExt cx="4412745" cy="4417835"/>
          </a:xfrm>
        </p:grpSpPr>
        <p:sp>
          <p:nvSpPr>
            <p:cNvPr id="8" name="Oval 7"/>
            <p:cNvSpPr/>
            <p:nvPr/>
          </p:nvSpPr>
          <p:spPr>
            <a:xfrm>
              <a:off x="1093533" y="1798251"/>
              <a:ext cx="4412745" cy="44178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580337" y="2282635"/>
              <a:ext cx="3475158" cy="345918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102615" y="2803715"/>
              <a:ext cx="2403631" cy="242192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5-Point Star 10"/>
            <p:cNvSpPr/>
            <p:nvPr/>
          </p:nvSpPr>
          <p:spPr>
            <a:xfrm>
              <a:off x="2994277" y="3748019"/>
              <a:ext cx="628305" cy="528419"/>
            </a:xfrm>
            <a:prstGeom prst="star5">
              <a:avLst>
                <a:gd name="adj" fmla="val 24123"/>
                <a:gd name="hf" fmla="val 105146"/>
                <a:gd name="vf" fmla="val 110557"/>
              </a:avLst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828550" y="1987065"/>
              <a:ext cx="352231" cy="3422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85533" y="2812056"/>
              <a:ext cx="352231" cy="3422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25412" y="3366716"/>
              <a:ext cx="352231" cy="3422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524057" y="4354501"/>
              <a:ext cx="352231" cy="3422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894333" y="3841092"/>
              <a:ext cx="352231" cy="3422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iangle 16"/>
            <p:cNvSpPr/>
            <p:nvPr/>
          </p:nvSpPr>
          <p:spPr>
            <a:xfrm>
              <a:off x="2079488" y="3244621"/>
              <a:ext cx="533107" cy="464365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riangle 17"/>
            <p:cNvSpPr/>
            <p:nvPr/>
          </p:nvSpPr>
          <p:spPr>
            <a:xfrm>
              <a:off x="2025446" y="4930070"/>
              <a:ext cx="533107" cy="464365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/>
            <p:cNvSpPr/>
            <p:nvPr/>
          </p:nvSpPr>
          <p:spPr>
            <a:xfrm>
              <a:off x="1757693" y="4254756"/>
              <a:ext cx="533107" cy="464365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/>
            <p:cNvSpPr/>
            <p:nvPr/>
          </p:nvSpPr>
          <p:spPr>
            <a:xfrm>
              <a:off x="2808639" y="2334455"/>
              <a:ext cx="533107" cy="464365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iangle 20"/>
            <p:cNvSpPr/>
            <p:nvPr/>
          </p:nvSpPr>
          <p:spPr>
            <a:xfrm>
              <a:off x="2170555" y="2579655"/>
              <a:ext cx="533107" cy="464365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340164" y="5333055"/>
              <a:ext cx="352231" cy="3422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039351" y="4366411"/>
              <a:ext cx="352231" cy="3422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20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Bias-variance trade-off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Bias: missing important relations between features and targets (outputs)</a:t>
            </a:r>
          </a:p>
          <a:p>
            <a:endParaRPr lang="en-US" dirty="0" smtClean="0"/>
          </a:p>
          <a:p>
            <a:r>
              <a:rPr lang="en-US" dirty="0" smtClean="0"/>
              <a:t>Variance: overfitting </a:t>
            </a:r>
            <a:r>
              <a:rPr lang="mr-IN" dirty="0" smtClean="0"/>
              <a:t>–</a:t>
            </a:r>
            <a:r>
              <a:rPr lang="en-US" dirty="0" smtClean="0"/>
              <a:t> finding relationships that aren’t there (modelling noise)</a:t>
            </a:r>
          </a:p>
          <a:p>
            <a:endParaRPr lang="en-US" dirty="0" smtClean="0"/>
          </a:p>
          <a:p>
            <a:r>
              <a:rPr lang="en-US" dirty="0" smtClean="0"/>
              <a:t>As you increase complexity of the model,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261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5422769" cy="4272228"/>
          </a:xfrm>
        </p:spPr>
        <p:txBody>
          <a:bodyPr>
            <a:normAutofit/>
          </a:bodyPr>
          <a:lstStyle/>
          <a:p>
            <a:r>
              <a:rPr lang="en-US" sz="1800" dirty="0" smtClean="0"/>
              <a:t>Building blocks of random forests</a:t>
            </a:r>
          </a:p>
          <a:p>
            <a:endParaRPr lang="en-US" sz="1800" dirty="0" smtClean="0"/>
          </a:p>
          <a:p>
            <a:r>
              <a:rPr lang="en-US" sz="1800" dirty="0"/>
              <a:t>Simple learning algorithms </a:t>
            </a:r>
            <a:r>
              <a:rPr lang="en-GB" sz="1800" dirty="0"/>
              <a:t>- produces output from </a:t>
            </a:r>
            <a:r>
              <a:rPr lang="en-US" sz="1800" dirty="0" smtClean="0"/>
              <a:t>several </a:t>
            </a:r>
            <a:r>
              <a:rPr lang="en-GB" sz="1800" dirty="0" smtClean="0"/>
              <a:t>inputs.</a:t>
            </a:r>
          </a:p>
          <a:p>
            <a:endParaRPr lang="en-GB" sz="1800" dirty="0" smtClean="0"/>
          </a:p>
          <a:p>
            <a:r>
              <a:rPr lang="en-GB" sz="1800" dirty="0" smtClean="0"/>
              <a:t>Deep trees are needed to deal with complex problems, but deep trees tend to </a:t>
            </a:r>
            <a:r>
              <a:rPr lang="en-GB" sz="1800" dirty="0" err="1" smtClean="0"/>
              <a:t>overfit</a:t>
            </a:r>
            <a:endParaRPr lang="en-GB" sz="1800" dirty="0" smtClean="0"/>
          </a:p>
          <a:p>
            <a:endParaRPr lang="en-GB" sz="1800" dirty="0"/>
          </a:p>
          <a:p>
            <a:r>
              <a:rPr lang="en-GB" sz="1800" dirty="0" smtClean="0"/>
              <a:t>Low bias, high variance</a:t>
            </a:r>
          </a:p>
          <a:p>
            <a:endParaRPr lang="en-GB" sz="1800" dirty="0"/>
          </a:p>
          <a:p>
            <a:r>
              <a:rPr lang="en-GB" sz="1600" dirty="0" smtClean="0"/>
              <a:t>Is there a way to fix this?</a:t>
            </a:r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179" y="2287868"/>
            <a:ext cx="2469502" cy="23460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87078" y="4710473"/>
            <a:ext cx="23241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Wikipedia (Stephen </a:t>
            </a:r>
            <a:r>
              <a:rPr lang="en-US" sz="1100" dirty="0" err="1" smtClean="0"/>
              <a:t>Millborrow</a:t>
            </a:r>
            <a:r>
              <a:rPr lang="en-US" sz="1100" dirty="0" smtClean="0"/>
              <a:t>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0594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632" y="2317110"/>
            <a:ext cx="11072567" cy="402412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for b in 1,</a:t>
            </a:r>
            <a:r>
              <a:rPr lang="mr-IN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…</a:t>
            </a:r>
            <a:r>
              <a:rPr lang="en-GB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,B</a:t>
            </a:r>
            <a:r>
              <a:rPr lang="en-US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Lucida Sans Typewriter" charset="0"/>
                <a:ea typeface="Lucida Sans Typewriter" charset="0"/>
                <a:cs typeface="Lucida Sans Typewriter" charset="0"/>
              </a:rPr>
              <a:t>	</a:t>
            </a:r>
            <a:r>
              <a:rPr lang="en-US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sample (with replacement) n training examples from X and 	Y. Call these </a:t>
            </a:r>
            <a:r>
              <a:rPr lang="en-US" dirty="0" err="1" smtClean="0">
                <a:latin typeface="Lucida Sans Typewriter" charset="0"/>
                <a:ea typeface="Lucida Sans Typewriter" charset="0"/>
                <a:cs typeface="Lucida Sans Typewriter" charset="0"/>
              </a:rPr>
              <a:t>X</a:t>
            </a:r>
            <a:r>
              <a:rPr lang="en-US" baseline="-25000" dirty="0" err="1" smtClean="0">
                <a:latin typeface="Lucida Sans Typewriter" charset="0"/>
                <a:ea typeface="Lucida Sans Typewriter" charset="0"/>
                <a:cs typeface="Lucida Sans Typewriter" charset="0"/>
              </a:rPr>
              <a:t>b</a:t>
            </a:r>
            <a:r>
              <a:rPr lang="en-US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 and </a:t>
            </a:r>
            <a:r>
              <a:rPr lang="en-US" dirty="0" err="1" smtClean="0">
                <a:latin typeface="Lucida Sans Typewriter" charset="0"/>
                <a:ea typeface="Lucida Sans Typewriter" charset="0"/>
                <a:cs typeface="Lucida Sans Typewriter" charset="0"/>
              </a:rPr>
              <a:t>Y</a:t>
            </a:r>
            <a:r>
              <a:rPr lang="en-US" baseline="-25000" dirty="0" err="1" smtClean="0">
                <a:latin typeface="Lucida Sans Typewriter" charset="0"/>
                <a:ea typeface="Lucida Sans Typewriter" charset="0"/>
                <a:cs typeface="Lucida Sans Typewriter" charset="0"/>
              </a:rPr>
              <a:t>b</a:t>
            </a:r>
            <a:r>
              <a:rPr lang="en-US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	create a decision tree T</a:t>
            </a:r>
            <a:r>
              <a:rPr lang="en-US" baseline="-25000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b</a:t>
            </a:r>
            <a:r>
              <a:rPr lang="en-US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 that has been trained on {</a:t>
            </a:r>
            <a:r>
              <a:rPr lang="en-US" dirty="0" err="1" smtClean="0">
                <a:latin typeface="Lucida Sans Typewriter" charset="0"/>
                <a:ea typeface="Lucida Sans Typewriter" charset="0"/>
                <a:cs typeface="Lucida Sans Typewriter" charset="0"/>
              </a:rPr>
              <a:t>X</a:t>
            </a:r>
            <a:r>
              <a:rPr lang="en-US" baseline="-25000" dirty="0" err="1" smtClean="0">
                <a:latin typeface="Lucida Sans Typewriter" charset="0"/>
                <a:ea typeface="Lucida Sans Typewriter" charset="0"/>
                <a:cs typeface="Lucida Sans Typewriter" charset="0"/>
              </a:rPr>
              <a:t>b</a:t>
            </a:r>
            <a:r>
              <a:rPr lang="en-US" dirty="0" err="1" smtClean="0">
                <a:latin typeface="Lucida Sans Typewriter" charset="0"/>
                <a:ea typeface="Lucida Sans Typewriter" charset="0"/>
                <a:cs typeface="Lucida Sans Typewriter" charset="0"/>
              </a:rPr>
              <a:t>,Y</a:t>
            </a:r>
            <a:r>
              <a:rPr lang="en-US" baseline="-25000" dirty="0" err="1" smtClean="0">
                <a:latin typeface="Lucida Sans Typewriter" charset="0"/>
                <a:ea typeface="Lucida Sans Typewriter" charset="0"/>
                <a:cs typeface="Lucida Sans Typewriter" charset="0"/>
              </a:rPr>
              <a:t>b</a:t>
            </a:r>
            <a:r>
              <a:rPr lang="en-US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}</a:t>
            </a:r>
            <a:endParaRPr lang="en-GB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3633" y="1804090"/>
            <a:ext cx="942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Say we have a training set of n feature sets X ={x</a:t>
            </a:r>
            <a:r>
              <a:rPr lang="en-US" baseline="-25000" dirty="0" smtClean="0"/>
              <a:t>1</a:t>
            </a:r>
            <a:r>
              <a:rPr lang="en-US" dirty="0" smtClean="0"/>
              <a:t>,</a:t>
            </a:r>
            <a:r>
              <a:rPr lang="mr-IN" dirty="0" smtClean="0"/>
              <a:t>…</a:t>
            </a:r>
            <a:r>
              <a:rPr lang="en-GB" dirty="0" smtClean="0"/>
              <a:t>,</a:t>
            </a:r>
            <a:r>
              <a:rPr lang="en-GB" dirty="0" err="1" smtClean="0"/>
              <a:t>x</a:t>
            </a:r>
            <a:r>
              <a:rPr lang="en-GB" baseline="-25000" dirty="0" err="1" smtClean="0"/>
              <a:t>n</a:t>
            </a:r>
            <a:r>
              <a:rPr lang="en-US" dirty="0" smtClean="0"/>
              <a:t>} and n targets Y =  {y</a:t>
            </a:r>
            <a:r>
              <a:rPr lang="en-US" baseline="-25000" dirty="0" smtClean="0"/>
              <a:t>1</a:t>
            </a:r>
            <a:r>
              <a:rPr lang="en-US" dirty="0" smtClean="0"/>
              <a:t>,</a:t>
            </a:r>
            <a:r>
              <a:rPr lang="mr-IN" dirty="0" smtClean="0"/>
              <a:t>…</a:t>
            </a:r>
            <a:r>
              <a:rPr lang="en-GB" dirty="0" smtClean="0"/>
              <a:t>,</a:t>
            </a:r>
            <a:r>
              <a:rPr lang="en-GB" dirty="0" err="1" smtClean="0"/>
              <a:t>y</a:t>
            </a:r>
            <a:r>
              <a:rPr lang="en-GB" baseline="-25000" dirty="0" err="1" smtClean="0"/>
              <a:t>n</a:t>
            </a:r>
            <a:r>
              <a:rPr lang="en-GB" baseline="-25000" dirty="0" smtClean="0"/>
              <a:t> </a:t>
            </a:r>
            <a:r>
              <a:rPr lang="en-GB" dirty="0" smtClean="0"/>
              <a:t>}</a:t>
            </a:r>
            <a:endParaRPr lang="en-US" baseline="-25000" dirty="0"/>
          </a:p>
        </p:txBody>
      </p:sp>
      <p:sp>
        <p:nvSpPr>
          <p:cNvPr id="7" name="TextBox 6"/>
          <p:cNvSpPr txBox="1"/>
          <p:nvPr/>
        </p:nvSpPr>
        <p:spPr>
          <a:xfrm>
            <a:off x="433632" y="4939645"/>
            <a:ext cx="1805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Classification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33632" y="5475915"/>
            <a:ext cx="4421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Take majority output </a:t>
            </a:r>
            <a:r>
              <a:rPr lang="en-US" smtClean="0"/>
              <a:t>from all of the trees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19654" y="5052767"/>
            <a:ext cx="1499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Regression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6419654" y="5565787"/>
            <a:ext cx="430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Take an average over all of the trees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33632" y="2317110"/>
            <a:ext cx="11001081" cy="20120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399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77" y="1062872"/>
            <a:ext cx="9289647" cy="4732256"/>
          </a:xfrm>
        </p:spPr>
      </p:pic>
      <p:sp>
        <p:nvSpPr>
          <p:cNvPr id="5" name="TextBox 4"/>
          <p:cNvSpPr txBox="1"/>
          <p:nvPr/>
        </p:nvSpPr>
        <p:spPr>
          <a:xfrm>
            <a:off x="1451177" y="6013938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 et al.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549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do we </a:t>
            </a:r>
            <a:r>
              <a:rPr lang="en-US" dirty="0" err="1" smtClean="0"/>
              <a:t>boostrap</a:t>
            </a:r>
            <a:r>
              <a:rPr lang="en-US" dirty="0" smtClean="0"/>
              <a:t>?</a:t>
            </a:r>
            <a:endParaRPr lang="en-US" dirty="0"/>
          </a:p>
          <a:p>
            <a:pPr lvl="1"/>
            <a:r>
              <a:rPr lang="en-US" b="1" dirty="0" err="1" smtClean="0"/>
              <a:t>Decorrelates</a:t>
            </a:r>
            <a:r>
              <a:rPr lang="en-US" dirty="0" smtClean="0"/>
              <a:t> the trees</a:t>
            </a:r>
          </a:p>
          <a:p>
            <a:pPr lvl="1"/>
            <a:r>
              <a:rPr lang="en-US" dirty="0" smtClean="0"/>
              <a:t>Reduces sensitivity to noise</a:t>
            </a:r>
          </a:p>
          <a:p>
            <a:pPr lvl="1"/>
            <a:r>
              <a:rPr lang="en-US" dirty="0" smtClean="0"/>
              <a:t>Decreases variance without large increase in bias.</a:t>
            </a:r>
          </a:p>
          <a:p>
            <a:pPr lvl="1"/>
            <a:endParaRPr lang="en-US" dirty="0"/>
          </a:p>
          <a:p>
            <a:r>
              <a:rPr lang="en-US" dirty="0" smtClean="0"/>
              <a:t>How do we know how many trees we need?</a:t>
            </a:r>
          </a:p>
          <a:p>
            <a:pPr lvl="1"/>
            <a:r>
              <a:rPr lang="en-US" dirty="0" smtClean="0"/>
              <a:t>Cross validation!</a:t>
            </a:r>
          </a:p>
          <a:p>
            <a:pPr lvl="1"/>
            <a:r>
              <a:rPr lang="en-US" dirty="0" smtClean="0"/>
              <a:t>Or... Out-of-bag error</a:t>
            </a:r>
          </a:p>
          <a:p>
            <a:pPr lvl="1"/>
            <a:endParaRPr lang="en-US" dirty="0"/>
          </a:p>
          <a:p>
            <a:r>
              <a:rPr lang="en-US" dirty="0" smtClean="0"/>
              <a:t>How do you actually train a tree?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587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3995" y="764373"/>
            <a:ext cx="9492205" cy="1293028"/>
          </a:xfrm>
        </p:spPr>
        <p:txBody>
          <a:bodyPr/>
          <a:lstStyle/>
          <a:p>
            <a:r>
              <a:rPr lang="en-US" dirty="0" smtClean="0"/>
              <a:t>Random </a:t>
            </a:r>
            <a:r>
              <a:rPr lang="en-US" smtClean="0"/>
              <a:t>forest hyperparameters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err="1" smtClean="0"/>
              <a:t>n_estimators</a:t>
            </a:r>
            <a:r>
              <a:rPr lang="en-US" sz="1800" dirty="0" smtClean="0"/>
              <a:t>: number of trees in the forest</a:t>
            </a:r>
          </a:p>
          <a:p>
            <a:endParaRPr lang="en-US" sz="1800" dirty="0" smtClean="0"/>
          </a:p>
          <a:p>
            <a:r>
              <a:rPr lang="en-US" sz="1800" dirty="0" err="1" smtClean="0"/>
              <a:t>max_features</a:t>
            </a:r>
            <a:r>
              <a:rPr lang="en-US" sz="1800" dirty="0" smtClean="0"/>
              <a:t>: The </a:t>
            </a:r>
            <a:r>
              <a:rPr lang="en-US" sz="1800" dirty="0"/>
              <a:t>number of features to consider when looking for the best </a:t>
            </a:r>
            <a:r>
              <a:rPr lang="en-US" sz="1800" dirty="0" smtClean="0"/>
              <a:t>split</a:t>
            </a:r>
          </a:p>
          <a:p>
            <a:endParaRPr lang="en-US" sz="1800" dirty="0" smtClean="0"/>
          </a:p>
          <a:p>
            <a:r>
              <a:rPr lang="en-US" sz="1800" dirty="0" err="1" smtClean="0"/>
              <a:t>max_depth</a:t>
            </a:r>
            <a:r>
              <a:rPr lang="en-US" sz="1800" dirty="0" smtClean="0"/>
              <a:t>: maximum depth of the trees</a:t>
            </a:r>
          </a:p>
          <a:p>
            <a:endParaRPr lang="en-US" sz="1800" dirty="0" smtClean="0"/>
          </a:p>
          <a:p>
            <a:r>
              <a:rPr lang="en-US" sz="1800" dirty="0" smtClean="0"/>
              <a:t>Bootstrap: whether to do </a:t>
            </a:r>
            <a:r>
              <a:rPr lang="en-US" sz="1800" dirty="0" err="1" smtClean="0"/>
              <a:t>boostrap</a:t>
            </a:r>
            <a:r>
              <a:rPr lang="en-US" sz="1800" dirty="0" smtClean="0"/>
              <a:t> sampling or not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60581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importance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Permute the values of each feature among the training data</a:t>
            </a:r>
          </a:p>
          <a:p>
            <a:r>
              <a:rPr lang="en-US" dirty="0" smtClean="0"/>
              <a:t>Recalculate OOB error</a:t>
            </a:r>
          </a:p>
          <a:p>
            <a:r>
              <a:rPr lang="en-US" dirty="0" smtClean="0"/>
              <a:t>Repeat over all trees</a:t>
            </a:r>
          </a:p>
          <a:p>
            <a:r>
              <a:rPr lang="en-US" dirty="0" smtClean="0"/>
              <a:t>Average over all trees, divide by </a:t>
            </a:r>
            <a:r>
              <a:rPr lang="en-US" dirty="0" err="1" smtClean="0"/>
              <a:t>std</a:t>
            </a:r>
            <a:r>
              <a:rPr lang="en-US" dirty="0" smtClean="0"/>
              <a:t> dev to get importance score</a:t>
            </a:r>
          </a:p>
          <a:p>
            <a:endParaRPr lang="en-US" dirty="0"/>
          </a:p>
          <a:p>
            <a:r>
              <a:rPr lang="en-US" dirty="0" smtClean="0"/>
              <a:t>Tries to extract ‘real’ information from the statistics!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7856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Optimised</a:t>
            </a:r>
            <a:r>
              <a:rPr lang="en-US" dirty="0" smtClean="0"/>
              <a:t>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625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Introduction: What is machine learning?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Teaching computers to perform a particular task</a:t>
            </a:r>
          </a:p>
          <a:p>
            <a:endParaRPr lang="en-US" dirty="0" smtClean="0"/>
          </a:p>
          <a:p>
            <a:r>
              <a:rPr lang="en-US" dirty="0" smtClean="0"/>
              <a:t>As proficiently as possible</a:t>
            </a:r>
          </a:p>
          <a:p>
            <a:endParaRPr lang="en-US" dirty="0" smtClean="0"/>
          </a:p>
          <a:p>
            <a:r>
              <a:rPr lang="en-US" b="1" dirty="0" smtClean="0"/>
              <a:t>Without explicit programming</a:t>
            </a:r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561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Boston house prices </a:t>
            </a:r>
            <a:r>
              <a:rPr lang="mr-IN" dirty="0" smtClean="0"/>
              <a:t>–</a:t>
            </a:r>
            <a:r>
              <a:rPr lang="en-US" dirty="0" smtClean="0"/>
              <a:t> Take 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6283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7939" y="764373"/>
            <a:ext cx="10198261" cy="1293028"/>
          </a:xfrm>
        </p:spPr>
        <p:txBody>
          <a:bodyPr/>
          <a:lstStyle/>
          <a:p>
            <a:r>
              <a:rPr lang="en-US" dirty="0" smtClean="0"/>
              <a:t>Challenge: Breast </a:t>
            </a:r>
            <a:r>
              <a:rPr lang="en-US" smtClean="0"/>
              <a:t>cancer dataset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the set with</a:t>
            </a:r>
          </a:p>
          <a:p>
            <a:endParaRPr lang="en-US" dirty="0"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marL="0" indent="0">
              <a:buNone/>
            </a:pPr>
            <a:r>
              <a:rPr lang="en-US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from </a:t>
            </a:r>
            <a:r>
              <a:rPr lang="en-US" dirty="0" err="1" smtClean="0">
                <a:latin typeface="Lucida Sans Typewriter" charset="0"/>
                <a:ea typeface="Lucida Sans Typewriter" charset="0"/>
                <a:cs typeface="Lucida Sans Typewriter" charset="0"/>
              </a:rPr>
              <a:t>sklearn.datasets</a:t>
            </a:r>
            <a:r>
              <a:rPr lang="en-US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 import </a:t>
            </a:r>
            <a:r>
              <a:rPr lang="en-US" dirty="0" err="1" smtClean="0">
                <a:latin typeface="Lucida Sans Typewriter" charset="0"/>
                <a:ea typeface="Lucida Sans Typewriter" charset="0"/>
                <a:cs typeface="Lucida Sans Typewriter" charset="0"/>
              </a:rPr>
              <a:t>load_breast_cancer</a:t>
            </a:r>
            <a:endParaRPr lang="en-US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marL="0" indent="0">
              <a:buNone/>
            </a:pPr>
            <a:r>
              <a:rPr lang="en-US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X, y = </a:t>
            </a:r>
            <a:r>
              <a:rPr lang="en-US" dirty="0" err="1" smtClean="0">
                <a:latin typeface="Lucida Sans Typewriter" charset="0"/>
                <a:ea typeface="Lucida Sans Typewriter" charset="0"/>
                <a:cs typeface="Lucida Sans Typewriter" charset="0"/>
              </a:rPr>
              <a:t>load_breast_cancer</a:t>
            </a:r>
            <a:r>
              <a:rPr lang="en-US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en-US" dirty="0" err="1" smtClean="0">
                <a:latin typeface="Lucida Sans Typewriter" charset="0"/>
                <a:ea typeface="Lucida Sans Typewriter" charset="0"/>
                <a:cs typeface="Lucida Sans Typewriter" charset="0"/>
              </a:rPr>
              <a:t>return_X_y</a:t>
            </a:r>
            <a:r>
              <a:rPr lang="en-US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 = True)</a:t>
            </a:r>
          </a:p>
          <a:p>
            <a:pPr marL="0" indent="0">
              <a:buNone/>
            </a:pPr>
            <a:endParaRPr lang="en-US" dirty="0"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marL="0" indent="0">
              <a:buNone/>
            </a:pPr>
            <a:r>
              <a:rPr lang="en-US" dirty="0" smtClean="0">
                <a:ea typeface="Lucida Sans Typewriter" charset="0"/>
                <a:cs typeface="Lucida Sans Typewriter" charset="0"/>
              </a:rPr>
              <a:t>Create a random forest algorithm that predicts whether a </a:t>
            </a:r>
            <a:r>
              <a:rPr lang="en-US" dirty="0" err="1" smtClean="0">
                <a:ea typeface="Lucida Sans Typewriter" charset="0"/>
                <a:cs typeface="Lucida Sans Typewriter" charset="0"/>
              </a:rPr>
              <a:t>tumour</a:t>
            </a:r>
            <a:r>
              <a:rPr lang="en-US" dirty="0" smtClean="0">
                <a:ea typeface="Lucida Sans Typewriter" charset="0"/>
                <a:cs typeface="Lucida Sans Typewriter" charset="0"/>
              </a:rPr>
              <a:t> is benign (0) or malignant (1) as accurately as possible. </a:t>
            </a:r>
          </a:p>
          <a:p>
            <a:pPr marL="0" indent="0">
              <a:buNone/>
            </a:pPr>
            <a:endParaRPr lang="en-US" dirty="0">
              <a:ea typeface="Lucida Sans Typewriter" charset="0"/>
              <a:cs typeface="Lucida Sans Typewriter" charset="0"/>
            </a:endParaRPr>
          </a:p>
          <a:p>
            <a:pPr marL="0" indent="0">
              <a:buNone/>
            </a:pPr>
            <a:r>
              <a:rPr lang="en-US" dirty="0" smtClean="0">
                <a:ea typeface="Lucida Sans Typewriter" charset="0"/>
                <a:cs typeface="Lucida Sans Typewriter" charset="0"/>
              </a:rPr>
              <a:t>What are the most important features of the </a:t>
            </a:r>
            <a:r>
              <a:rPr lang="en-US" dirty="0" err="1" smtClean="0">
                <a:ea typeface="Lucida Sans Typewriter" charset="0"/>
                <a:cs typeface="Lucida Sans Typewriter" charset="0"/>
              </a:rPr>
              <a:t>tumour</a:t>
            </a:r>
            <a:r>
              <a:rPr lang="en-US" dirty="0" smtClean="0">
                <a:ea typeface="Lucida Sans Typewriter" charset="0"/>
                <a:cs typeface="Lucida Sans Typewriter" charset="0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25873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forests -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Random forests are tolerant to feature scaling! </a:t>
            </a:r>
            <a:r>
              <a:rPr lang="mr-IN" dirty="0" smtClean="0"/>
              <a:t>–</a:t>
            </a:r>
            <a:r>
              <a:rPr lang="en-US" dirty="0" smtClean="0"/>
              <a:t> no need to transform data (though it’s still good practice)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33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3 </a:t>
            </a:r>
            <a:r>
              <a:rPr lang="mr-IN" dirty="0" smtClean="0"/>
              <a:t>–</a:t>
            </a:r>
            <a:r>
              <a:rPr lang="en-US" dirty="0" smtClean="0"/>
              <a:t> introduction to neural networks and deep learning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2168237"/>
            <a:ext cx="6350000" cy="4533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12813" y="6483927"/>
            <a:ext cx="30791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/>
              <a:t>Taken from the </a:t>
            </a:r>
            <a:r>
              <a:rPr lang="en-US" sz="1600">
                <a:hlinkClick r:id="rId3"/>
              </a:rPr>
              <a:t>Google Blog</a:t>
            </a:r>
            <a:r>
              <a:rPr lang="en-US" sz="16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838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91" y="1"/>
            <a:ext cx="9980164" cy="6857999"/>
          </a:xfrm>
        </p:spPr>
      </p:pic>
      <p:sp>
        <p:nvSpPr>
          <p:cNvPr id="5" name="Rectangle 4"/>
          <p:cNvSpPr/>
          <p:nvPr/>
        </p:nvSpPr>
        <p:spPr>
          <a:xfrm rot="16200000">
            <a:off x="8548255" y="335521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Image taken from </a:t>
            </a:r>
            <a:r>
              <a:rPr lang="en-US" dirty="0">
                <a:hlinkClick r:id="rId3"/>
              </a:rPr>
              <a:t>Richard Zhang, Phillip Isola and Alexei A. Efros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563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neural network?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Collection of </a:t>
            </a:r>
            <a:r>
              <a:rPr lang="en-US" b="1" dirty="0" smtClean="0"/>
              <a:t>nodes</a:t>
            </a:r>
            <a:r>
              <a:rPr lang="en-US" dirty="0"/>
              <a:t> </a:t>
            </a:r>
            <a:r>
              <a:rPr lang="en-US" dirty="0" smtClean="0"/>
              <a:t>with connections between them.</a:t>
            </a:r>
          </a:p>
          <a:p>
            <a:endParaRPr lang="en-US" dirty="0"/>
          </a:p>
          <a:p>
            <a:r>
              <a:rPr lang="en-US" dirty="0" smtClean="0"/>
              <a:t>Each connection has:</a:t>
            </a:r>
          </a:p>
          <a:p>
            <a:pPr lvl="1"/>
            <a:r>
              <a:rPr lang="en-US" dirty="0" smtClean="0"/>
              <a:t>Weight</a:t>
            </a:r>
          </a:p>
          <a:p>
            <a:pPr lvl="1"/>
            <a:r>
              <a:rPr lang="en-US" dirty="0" smtClean="0"/>
              <a:t>Bias </a:t>
            </a:r>
          </a:p>
          <a:p>
            <a:pPr lvl="1"/>
            <a:r>
              <a:rPr lang="en-US" dirty="0" smtClean="0"/>
              <a:t>Activation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36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95DD5BC2-A8E7-4CAD-955A-3807355EC97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8" name="Rounded Rectangle 11">
            <a:extLst>
              <a:ext uri="{FF2B5EF4-FFF2-40B4-BE49-F238E27FC236}">
                <a16:creationId xmlns="" xmlns:a16="http://schemas.microsoft.com/office/drawing/2014/main" id="{2770B5F4-AED0-4A3A-859D-B6239ED38A3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03" y="643464"/>
            <a:ext cx="10905195" cy="5571072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200" y="873252"/>
            <a:ext cx="8049599" cy="5111496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104618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055" y="0"/>
            <a:ext cx="8201890" cy="6873147"/>
          </a:xfrm>
        </p:spPr>
      </p:pic>
    </p:spTree>
    <p:extLst>
      <p:ext uri="{BB962C8B-B14F-4D97-AF65-F5344CB8AC3E}">
        <p14:creationId xmlns:p14="http://schemas.microsoft.com/office/powerpoint/2010/main" val="10574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3500" y="321026"/>
            <a:ext cx="9182100" cy="1293028"/>
          </a:xfrm>
        </p:spPr>
        <p:txBody>
          <a:bodyPr/>
          <a:lstStyle/>
          <a:p>
            <a:r>
              <a:rPr lang="en-US" dirty="0" smtClean="0"/>
              <a:t>Feed forward </a:t>
            </a:r>
            <a:r>
              <a:rPr lang="en-US" smtClean="0"/>
              <a:t>neural </a:t>
            </a:r>
            <a:r>
              <a:rPr lang="en-US" smtClean="0"/>
              <a:t>networks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681848" y="2512622"/>
            <a:ext cx="581891" cy="581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67994" y="3357750"/>
            <a:ext cx="581891" cy="581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681848" y="4202878"/>
            <a:ext cx="581891" cy="581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845630" y="1812968"/>
            <a:ext cx="581891" cy="581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845630" y="3794169"/>
            <a:ext cx="581891" cy="581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845631" y="2803569"/>
            <a:ext cx="581891" cy="581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873339" y="4784769"/>
            <a:ext cx="581891" cy="581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078685" y="1812968"/>
            <a:ext cx="581891" cy="581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078685" y="3794169"/>
            <a:ext cx="581891" cy="581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078686" y="2803569"/>
            <a:ext cx="581891" cy="581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078685" y="4784769"/>
            <a:ext cx="581891" cy="581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311740" y="3357749"/>
            <a:ext cx="581891" cy="581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>
            <a:stCxn id="5" idx="6"/>
            <a:endCxn id="10" idx="2"/>
          </p:cNvCxnSpPr>
          <p:nvPr/>
        </p:nvCxnSpPr>
        <p:spPr>
          <a:xfrm flipV="1">
            <a:off x="4263739" y="2103914"/>
            <a:ext cx="581891" cy="699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5" idx="6"/>
            <a:endCxn id="12" idx="2"/>
          </p:cNvCxnSpPr>
          <p:nvPr/>
        </p:nvCxnSpPr>
        <p:spPr>
          <a:xfrm>
            <a:off x="4263739" y="2803568"/>
            <a:ext cx="581892" cy="290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" idx="6"/>
            <a:endCxn id="11" idx="2"/>
          </p:cNvCxnSpPr>
          <p:nvPr/>
        </p:nvCxnSpPr>
        <p:spPr>
          <a:xfrm>
            <a:off x="4263739" y="2803568"/>
            <a:ext cx="581891" cy="1281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5" idx="6"/>
            <a:endCxn id="13" idx="2"/>
          </p:cNvCxnSpPr>
          <p:nvPr/>
        </p:nvCxnSpPr>
        <p:spPr>
          <a:xfrm>
            <a:off x="4263739" y="2803568"/>
            <a:ext cx="609600" cy="2272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6"/>
            <a:endCxn id="10" idx="2"/>
          </p:cNvCxnSpPr>
          <p:nvPr/>
        </p:nvCxnSpPr>
        <p:spPr>
          <a:xfrm flipV="1">
            <a:off x="4249885" y="2103914"/>
            <a:ext cx="595745" cy="154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6" idx="6"/>
            <a:endCxn id="12" idx="2"/>
          </p:cNvCxnSpPr>
          <p:nvPr/>
        </p:nvCxnSpPr>
        <p:spPr>
          <a:xfrm flipV="1">
            <a:off x="4249885" y="3094515"/>
            <a:ext cx="595746" cy="554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6" idx="6"/>
            <a:endCxn id="11" idx="2"/>
          </p:cNvCxnSpPr>
          <p:nvPr/>
        </p:nvCxnSpPr>
        <p:spPr>
          <a:xfrm>
            <a:off x="4249885" y="3648696"/>
            <a:ext cx="595745" cy="436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6" idx="6"/>
            <a:endCxn id="13" idx="2"/>
          </p:cNvCxnSpPr>
          <p:nvPr/>
        </p:nvCxnSpPr>
        <p:spPr>
          <a:xfrm>
            <a:off x="4249885" y="3648696"/>
            <a:ext cx="623454" cy="1427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7" idx="6"/>
            <a:endCxn id="10" idx="2"/>
          </p:cNvCxnSpPr>
          <p:nvPr/>
        </p:nvCxnSpPr>
        <p:spPr>
          <a:xfrm flipV="1">
            <a:off x="4263739" y="2103914"/>
            <a:ext cx="581891" cy="2389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7" idx="6"/>
            <a:endCxn id="7" idx="6"/>
          </p:cNvCxnSpPr>
          <p:nvPr/>
        </p:nvCxnSpPr>
        <p:spPr>
          <a:xfrm>
            <a:off x="4263739" y="4493824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7" idx="6"/>
            <a:endCxn id="12" idx="2"/>
          </p:cNvCxnSpPr>
          <p:nvPr/>
        </p:nvCxnSpPr>
        <p:spPr>
          <a:xfrm flipV="1">
            <a:off x="4263739" y="3094515"/>
            <a:ext cx="581892" cy="1399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7" idx="6"/>
            <a:endCxn id="11" idx="2"/>
          </p:cNvCxnSpPr>
          <p:nvPr/>
        </p:nvCxnSpPr>
        <p:spPr>
          <a:xfrm flipV="1">
            <a:off x="4263739" y="4085115"/>
            <a:ext cx="581891" cy="408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7" idx="6"/>
            <a:endCxn id="13" idx="2"/>
          </p:cNvCxnSpPr>
          <p:nvPr/>
        </p:nvCxnSpPr>
        <p:spPr>
          <a:xfrm>
            <a:off x="4263739" y="4493824"/>
            <a:ext cx="609600" cy="581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5422497" y="2118987"/>
            <a:ext cx="651164" cy="297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5422497" y="2144387"/>
            <a:ext cx="651165" cy="990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5422497" y="2144387"/>
            <a:ext cx="651164" cy="1981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5436351" y="2123605"/>
            <a:ext cx="637310" cy="20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5422498" y="2144387"/>
            <a:ext cx="651163" cy="990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2" idx="6"/>
            <a:endCxn id="16" idx="2"/>
          </p:cNvCxnSpPr>
          <p:nvPr/>
        </p:nvCxnSpPr>
        <p:spPr>
          <a:xfrm>
            <a:off x="5427522" y="3094515"/>
            <a:ext cx="651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5422498" y="3109588"/>
            <a:ext cx="651163" cy="990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5422498" y="3109588"/>
            <a:ext cx="651163" cy="1981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5422497" y="2118987"/>
            <a:ext cx="651164" cy="1981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V="1">
            <a:off x="5422497" y="3109588"/>
            <a:ext cx="651165" cy="990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11" idx="6"/>
            <a:endCxn id="15" idx="2"/>
          </p:cNvCxnSpPr>
          <p:nvPr/>
        </p:nvCxnSpPr>
        <p:spPr>
          <a:xfrm>
            <a:off x="5427521" y="4085115"/>
            <a:ext cx="651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11" idx="6"/>
            <a:endCxn id="17" idx="2"/>
          </p:cNvCxnSpPr>
          <p:nvPr/>
        </p:nvCxnSpPr>
        <p:spPr>
          <a:xfrm>
            <a:off x="5427521" y="4085115"/>
            <a:ext cx="651164" cy="990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flipV="1">
            <a:off x="5450206" y="2144387"/>
            <a:ext cx="623455" cy="297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13" idx="6"/>
            <a:endCxn id="16" idx="2"/>
          </p:cNvCxnSpPr>
          <p:nvPr/>
        </p:nvCxnSpPr>
        <p:spPr>
          <a:xfrm flipV="1">
            <a:off x="5455230" y="3094515"/>
            <a:ext cx="623456" cy="1981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13" idx="6"/>
            <a:endCxn id="15" idx="2"/>
          </p:cNvCxnSpPr>
          <p:nvPr/>
        </p:nvCxnSpPr>
        <p:spPr>
          <a:xfrm flipV="1">
            <a:off x="5455230" y="4085115"/>
            <a:ext cx="623455" cy="990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13" idx="6"/>
            <a:endCxn id="17" idx="2"/>
          </p:cNvCxnSpPr>
          <p:nvPr/>
        </p:nvCxnSpPr>
        <p:spPr>
          <a:xfrm>
            <a:off x="5455230" y="5075715"/>
            <a:ext cx="6234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14" idx="6"/>
            <a:endCxn id="18" idx="2"/>
          </p:cNvCxnSpPr>
          <p:nvPr/>
        </p:nvCxnSpPr>
        <p:spPr>
          <a:xfrm>
            <a:off x="6660576" y="2103914"/>
            <a:ext cx="651164" cy="1544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16" idx="6"/>
            <a:endCxn id="18" idx="2"/>
          </p:cNvCxnSpPr>
          <p:nvPr/>
        </p:nvCxnSpPr>
        <p:spPr>
          <a:xfrm>
            <a:off x="6660577" y="3094515"/>
            <a:ext cx="651163" cy="554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15" idx="6"/>
            <a:endCxn id="18" idx="2"/>
          </p:cNvCxnSpPr>
          <p:nvPr/>
        </p:nvCxnSpPr>
        <p:spPr>
          <a:xfrm flipV="1">
            <a:off x="6660576" y="3648695"/>
            <a:ext cx="651164" cy="436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17" idx="6"/>
            <a:endCxn id="18" idx="2"/>
          </p:cNvCxnSpPr>
          <p:nvPr/>
        </p:nvCxnSpPr>
        <p:spPr>
          <a:xfrm flipV="1">
            <a:off x="6660576" y="3648695"/>
            <a:ext cx="651164" cy="1427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/>
          <p:cNvSpPr/>
          <p:nvPr/>
        </p:nvSpPr>
        <p:spPr>
          <a:xfrm>
            <a:off x="3418613" y="2249385"/>
            <a:ext cx="1122217" cy="2826329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ot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4717474" y="1679866"/>
            <a:ext cx="2205840" cy="3806534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ot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7072745" y="3061855"/>
            <a:ext cx="1122217" cy="1108362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ot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606137" y="3110346"/>
            <a:ext cx="2382982" cy="1039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Input layer</a:t>
            </a:r>
            <a:endParaRPr lang="en-US" dirty="0"/>
          </a:p>
        </p:txBody>
      </p:sp>
      <p:sp>
        <p:nvSpPr>
          <p:cNvPr id="128" name="Rectangle 127"/>
          <p:cNvSpPr/>
          <p:nvPr/>
        </p:nvSpPr>
        <p:spPr>
          <a:xfrm>
            <a:off x="4617028" y="5756564"/>
            <a:ext cx="2382982" cy="1039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Hidden layers</a:t>
            </a:r>
            <a:endParaRPr lang="en-US" dirty="0"/>
          </a:p>
        </p:txBody>
      </p:sp>
      <p:sp>
        <p:nvSpPr>
          <p:cNvPr id="129" name="Rectangle 128"/>
          <p:cNvSpPr/>
          <p:nvPr/>
        </p:nvSpPr>
        <p:spPr>
          <a:xfrm>
            <a:off x="8624456" y="3181103"/>
            <a:ext cx="1392383" cy="935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Output 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32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927600" y="2506623"/>
            <a:ext cx="1816100" cy="1689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cxnSp>
        <p:nvCxnSpPr>
          <p:cNvPr id="6" name="Straight Arrow Connector 5"/>
          <p:cNvCxnSpPr>
            <a:stCxn id="21" idx="6"/>
            <a:endCxn id="4" idx="2"/>
          </p:cNvCxnSpPr>
          <p:nvPr/>
        </p:nvCxnSpPr>
        <p:spPr>
          <a:xfrm>
            <a:off x="2946400" y="1511300"/>
            <a:ext cx="1981200" cy="1839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22" idx="6"/>
            <a:endCxn id="4" idx="2"/>
          </p:cNvCxnSpPr>
          <p:nvPr/>
        </p:nvCxnSpPr>
        <p:spPr>
          <a:xfrm flipV="1">
            <a:off x="2946400" y="3351173"/>
            <a:ext cx="1981200" cy="2249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1130300" y="666750"/>
            <a:ext cx="1816100" cy="1689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1130300" y="4756150"/>
            <a:ext cx="1816100" cy="1689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</a:t>
            </a:r>
            <a:r>
              <a:rPr lang="en-US" baseline="-25000" dirty="0" smtClean="0"/>
              <a:t>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7100032" y="3166507"/>
                <a:ext cx="49580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output =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𝜑</m:t>
                    </m:r>
                  </m:oMath>
                </a14:m>
                <a:r>
                  <a:rPr lang="en-US" sz="2800" dirty="0" smtClean="0"/>
                  <a:t>(w</a:t>
                </a:r>
                <a:r>
                  <a:rPr lang="en-US" sz="2800" baseline="-25000" dirty="0" smtClean="0"/>
                  <a:t>1</a:t>
                </a:r>
                <a:r>
                  <a:rPr lang="en-US" sz="2800" dirty="0" smtClean="0"/>
                  <a:t>o</a:t>
                </a:r>
                <a:r>
                  <a:rPr lang="en-US" sz="2800" baseline="-25000" dirty="0" smtClean="0"/>
                  <a:t>1</a:t>
                </a:r>
                <a:r>
                  <a:rPr lang="en-US" sz="2800" dirty="0" smtClean="0"/>
                  <a:t> + w</a:t>
                </a:r>
                <a:r>
                  <a:rPr lang="en-US" sz="2800" baseline="-25000" dirty="0" smtClean="0"/>
                  <a:t>2</a:t>
                </a:r>
                <a:r>
                  <a:rPr lang="en-US" sz="2800" dirty="0" smtClean="0"/>
                  <a:t>o</a:t>
                </a:r>
                <a:r>
                  <a:rPr lang="en-US" sz="2800" baseline="-25000" dirty="0" smtClean="0"/>
                  <a:t>2</a:t>
                </a:r>
                <a:r>
                  <a:rPr lang="en-US" sz="2800" dirty="0" smtClean="0"/>
                  <a:t> + b)</a:t>
                </a:r>
                <a:endParaRPr lang="en-US" sz="28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032" y="3166507"/>
                <a:ext cx="4958089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2583" t="-11628" r="-1476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3835400" y="1943100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1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835400" y="4751864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78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 </a:t>
            </a:r>
            <a:r>
              <a:rPr lang="en-US" b="1" dirty="0" smtClean="0"/>
              <a:t>not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Teaching computers to “think”</a:t>
            </a:r>
          </a:p>
          <a:p>
            <a:endParaRPr lang="en-US" dirty="0"/>
          </a:p>
          <a:p>
            <a:r>
              <a:rPr lang="en-US" dirty="0" smtClean="0"/>
              <a:t>“Just glorified statistics”</a:t>
            </a:r>
          </a:p>
          <a:p>
            <a:endParaRPr lang="en-US" dirty="0"/>
          </a:p>
          <a:p>
            <a:r>
              <a:rPr lang="en-US" dirty="0" smtClean="0"/>
              <a:t>Capable of inferring causation</a:t>
            </a:r>
          </a:p>
          <a:p>
            <a:endParaRPr lang="en-US" dirty="0"/>
          </a:p>
          <a:p>
            <a:r>
              <a:rPr lang="en-US" dirty="0" smtClean="0"/>
              <a:t>Magic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1" y="2057401"/>
            <a:ext cx="3848099" cy="38426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05601" y="5900003"/>
            <a:ext cx="3848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© </a:t>
            </a:r>
            <a:r>
              <a:rPr lang="en-US" sz="1400" dirty="0" err="1" smtClean="0"/>
              <a:t>SandSerif</a:t>
            </a:r>
            <a:r>
              <a:rPr lang="en-US" sz="1400" dirty="0" smtClean="0"/>
              <a:t> Comics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938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Introduce non-linearity into the model</a:t>
            </a:r>
          </a:p>
          <a:p>
            <a:r>
              <a:rPr lang="en-US" dirty="0" smtClean="0"/>
              <a:t>Best option in general: </a:t>
            </a:r>
            <a:r>
              <a:rPr lang="en-US" dirty="0" err="1" smtClean="0"/>
              <a:t>ReLU</a:t>
            </a:r>
            <a:endParaRPr lang="en-US" dirty="0" smtClean="0"/>
          </a:p>
          <a:p>
            <a:pPr lvl="1"/>
            <a:r>
              <a:rPr lang="en-US" dirty="0" smtClean="0"/>
              <a:t>“Almost linear”</a:t>
            </a:r>
            <a:endParaRPr lang="en-US" dirty="0"/>
          </a:p>
          <a:p>
            <a:pPr lvl="1"/>
            <a:r>
              <a:rPr lang="en-US" dirty="0" smtClean="0"/>
              <a:t>Preserves the easy </a:t>
            </a:r>
            <a:r>
              <a:rPr lang="en-US" dirty="0" err="1" smtClean="0"/>
              <a:t>optimisation</a:t>
            </a:r>
            <a:r>
              <a:rPr lang="en-US" dirty="0" smtClean="0"/>
              <a:t> of linear models while allowing for non-linearity.</a:t>
            </a:r>
          </a:p>
          <a:p>
            <a:pPr lvl="1"/>
            <a:endParaRPr lang="en-US" dirty="0"/>
          </a:p>
          <a:p>
            <a:r>
              <a:rPr lang="en-US" dirty="0" smtClean="0"/>
              <a:t>We can build a universal function </a:t>
            </a:r>
            <a:r>
              <a:rPr lang="en-US" dirty="0" err="1" smtClean="0"/>
              <a:t>approximator</a:t>
            </a:r>
            <a:r>
              <a:rPr lang="en-US" dirty="0" smtClean="0"/>
              <a:t> from </a:t>
            </a:r>
            <a:r>
              <a:rPr lang="en-US" dirty="0" err="1" smtClean="0"/>
              <a:t>ReLU</a:t>
            </a:r>
            <a:r>
              <a:rPr lang="en-US" dirty="0" smtClean="0"/>
              <a:t> functions (!)</a:t>
            </a:r>
          </a:p>
        </p:txBody>
      </p:sp>
    </p:spTree>
    <p:extLst>
      <p:ext uri="{BB962C8B-B14F-4D97-AF65-F5344CB8AC3E}">
        <p14:creationId xmlns:p14="http://schemas.microsoft.com/office/powerpoint/2010/main" val="187926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6588" y="482167"/>
            <a:ext cx="8610600" cy="1293028"/>
          </a:xfrm>
        </p:spPr>
        <p:txBody>
          <a:bodyPr/>
          <a:lstStyle/>
          <a:p>
            <a:r>
              <a:rPr lang="en-US" dirty="0" smtClean="0"/>
              <a:t>Universal approximation theorem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7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5523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436802" y="5774448"/>
            <a:ext cx="55552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Universal_approximation_theorem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21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6200" y="321026"/>
            <a:ext cx="9169400" cy="1293028"/>
          </a:xfrm>
        </p:spPr>
        <p:txBody>
          <a:bodyPr/>
          <a:lstStyle/>
          <a:p>
            <a:r>
              <a:rPr lang="en-US" dirty="0" smtClean="0"/>
              <a:t>Feed forward neural networks</a:t>
            </a:r>
            <a:endParaRPr lang="en-US" dirty="0"/>
          </a:p>
        </p:txBody>
      </p:sp>
      <p:grpSp>
        <p:nvGrpSpPr>
          <p:cNvPr id="121" name="Group 120"/>
          <p:cNvGrpSpPr/>
          <p:nvPr/>
        </p:nvGrpSpPr>
        <p:grpSpPr>
          <a:xfrm>
            <a:off x="3685309" y="1780310"/>
            <a:ext cx="4239491" cy="3553692"/>
            <a:chOff x="3768437" y="2348346"/>
            <a:chExt cx="4239491" cy="3553692"/>
          </a:xfrm>
        </p:grpSpPr>
        <p:sp>
          <p:nvSpPr>
            <p:cNvPr id="5" name="Oval 4"/>
            <p:cNvSpPr/>
            <p:nvPr/>
          </p:nvSpPr>
          <p:spPr>
            <a:xfrm>
              <a:off x="3782291" y="3048000"/>
              <a:ext cx="581891" cy="581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768437" y="3893128"/>
              <a:ext cx="581891" cy="581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782291" y="4738256"/>
              <a:ext cx="581891" cy="581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959927" y="2348346"/>
              <a:ext cx="581891" cy="581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4959927" y="4329547"/>
              <a:ext cx="581891" cy="581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959928" y="3338947"/>
              <a:ext cx="581891" cy="581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4987636" y="5320147"/>
              <a:ext cx="581891" cy="581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192982" y="2348346"/>
              <a:ext cx="581891" cy="581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192982" y="4329547"/>
              <a:ext cx="581891" cy="581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6192983" y="3338947"/>
              <a:ext cx="581891" cy="581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6192982" y="5320147"/>
              <a:ext cx="581891" cy="581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7426037" y="3893127"/>
              <a:ext cx="581891" cy="581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5" idx="6"/>
              <a:endCxn id="10" idx="2"/>
            </p:cNvCxnSpPr>
            <p:nvPr/>
          </p:nvCxnSpPr>
          <p:spPr>
            <a:xfrm flipV="1">
              <a:off x="4364182" y="2639292"/>
              <a:ext cx="595745" cy="6996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5" idx="6"/>
              <a:endCxn id="12" idx="2"/>
            </p:cNvCxnSpPr>
            <p:nvPr/>
          </p:nvCxnSpPr>
          <p:spPr>
            <a:xfrm>
              <a:off x="4364182" y="3338946"/>
              <a:ext cx="595746" cy="2909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5" idx="6"/>
              <a:endCxn id="11" idx="2"/>
            </p:cNvCxnSpPr>
            <p:nvPr/>
          </p:nvCxnSpPr>
          <p:spPr>
            <a:xfrm>
              <a:off x="4364182" y="3338946"/>
              <a:ext cx="595745" cy="12815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5" idx="6"/>
              <a:endCxn id="13" idx="2"/>
            </p:cNvCxnSpPr>
            <p:nvPr/>
          </p:nvCxnSpPr>
          <p:spPr>
            <a:xfrm>
              <a:off x="4364182" y="3338946"/>
              <a:ext cx="623454" cy="22721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6" idx="6"/>
              <a:endCxn id="10" idx="2"/>
            </p:cNvCxnSpPr>
            <p:nvPr/>
          </p:nvCxnSpPr>
          <p:spPr>
            <a:xfrm flipV="1">
              <a:off x="4350328" y="2639292"/>
              <a:ext cx="609599" cy="15447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6" idx="6"/>
              <a:endCxn id="12" idx="2"/>
            </p:cNvCxnSpPr>
            <p:nvPr/>
          </p:nvCxnSpPr>
          <p:spPr>
            <a:xfrm flipV="1">
              <a:off x="4350328" y="3629893"/>
              <a:ext cx="609600" cy="5541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6" idx="6"/>
              <a:endCxn id="11" idx="2"/>
            </p:cNvCxnSpPr>
            <p:nvPr/>
          </p:nvCxnSpPr>
          <p:spPr>
            <a:xfrm>
              <a:off x="4350328" y="4184074"/>
              <a:ext cx="609599" cy="4364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6" idx="6"/>
              <a:endCxn id="13" idx="2"/>
            </p:cNvCxnSpPr>
            <p:nvPr/>
          </p:nvCxnSpPr>
          <p:spPr>
            <a:xfrm>
              <a:off x="4350328" y="4184074"/>
              <a:ext cx="637308" cy="14270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7" idx="6"/>
              <a:endCxn id="10" idx="2"/>
            </p:cNvCxnSpPr>
            <p:nvPr/>
          </p:nvCxnSpPr>
          <p:spPr>
            <a:xfrm flipV="1">
              <a:off x="4364182" y="2639292"/>
              <a:ext cx="595745" cy="23899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7" idx="6"/>
              <a:endCxn id="7" idx="6"/>
            </p:cNvCxnSpPr>
            <p:nvPr/>
          </p:nvCxnSpPr>
          <p:spPr>
            <a:xfrm>
              <a:off x="4364182" y="5029202"/>
              <a:ext cx="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7" idx="6"/>
              <a:endCxn id="12" idx="2"/>
            </p:cNvCxnSpPr>
            <p:nvPr/>
          </p:nvCxnSpPr>
          <p:spPr>
            <a:xfrm flipV="1">
              <a:off x="4364182" y="3629893"/>
              <a:ext cx="595746" cy="13993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7" idx="6"/>
              <a:endCxn id="11" idx="2"/>
            </p:cNvCxnSpPr>
            <p:nvPr/>
          </p:nvCxnSpPr>
          <p:spPr>
            <a:xfrm flipV="1">
              <a:off x="4364182" y="4620493"/>
              <a:ext cx="595745" cy="4087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7" idx="6"/>
              <a:endCxn id="13" idx="2"/>
            </p:cNvCxnSpPr>
            <p:nvPr/>
          </p:nvCxnSpPr>
          <p:spPr>
            <a:xfrm>
              <a:off x="4364182" y="5029202"/>
              <a:ext cx="623454" cy="5818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10" idx="6"/>
              <a:endCxn id="17" idx="2"/>
            </p:cNvCxnSpPr>
            <p:nvPr/>
          </p:nvCxnSpPr>
          <p:spPr>
            <a:xfrm>
              <a:off x="5541818" y="2639292"/>
              <a:ext cx="651164" cy="29718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10" idx="6"/>
              <a:endCxn id="16" idx="2"/>
            </p:cNvCxnSpPr>
            <p:nvPr/>
          </p:nvCxnSpPr>
          <p:spPr>
            <a:xfrm>
              <a:off x="5541818" y="2639292"/>
              <a:ext cx="651165" cy="9906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10" idx="6"/>
              <a:endCxn id="15" idx="2"/>
            </p:cNvCxnSpPr>
            <p:nvPr/>
          </p:nvCxnSpPr>
          <p:spPr>
            <a:xfrm>
              <a:off x="5541818" y="2639292"/>
              <a:ext cx="651164" cy="1981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endCxn id="14" idx="2"/>
            </p:cNvCxnSpPr>
            <p:nvPr/>
          </p:nvCxnSpPr>
          <p:spPr>
            <a:xfrm>
              <a:off x="5555672" y="2618510"/>
              <a:ext cx="637310" cy="207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12" idx="6"/>
              <a:endCxn id="14" idx="2"/>
            </p:cNvCxnSpPr>
            <p:nvPr/>
          </p:nvCxnSpPr>
          <p:spPr>
            <a:xfrm flipV="1">
              <a:off x="5541819" y="2639292"/>
              <a:ext cx="651163" cy="9906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12" idx="6"/>
              <a:endCxn id="16" idx="2"/>
            </p:cNvCxnSpPr>
            <p:nvPr/>
          </p:nvCxnSpPr>
          <p:spPr>
            <a:xfrm>
              <a:off x="5541819" y="3629893"/>
              <a:ext cx="6511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12" idx="6"/>
              <a:endCxn id="15" idx="2"/>
            </p:cNvCxnSpPr>
            <p:nvPr/>
          </p:nvCxnSpPr>
          <p:spPr>
            <a:xfrm>
              <a:off x="5541819" y="3629893"/>
              <a:ext cx="651163" cy="990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12" idx="6"/>
              <a:endCxn id="17" idx="2"/>
            </p:cNvCxnSpPr>
            <p:nvPr/>
          </p:nvCxnSpPr>
          <p:spPr>
            <a:xfrm>
              <a:off x="5541819" y="3629893"/>
              <a:ext cx="651163" cy="1981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stCxn id="11" idx="6"/>
              <a:endCxn id="14" idx="2"/>
            </p:cNvCxnSpPr>
            <p:nvPr/>
          </p:nvCxnSpPr>
          <p:spPr>
            <a:xfrm flipV="1">
              <a:off x="5541818" y="2639292"/>
              <a:ext cx="651164" cy="1981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11" idx="6"/>
              <a:endCxn id="16" idx="2"/>
            </p:cNvCxnSpPr>
            <p:nvPr/>
          </p:nvCxnSpPr>
          <p:spPr>
            <a:xfrm flipV="1">
              <a:off x="5541818" y="3629893"/>
              <a:ext cx="651165" cy="990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11" idx="6"/>
              <a:endCxn id="15" idx="2"/>
            </p:cNvCxnSpPr>
            <p:nvPr/>
          </p:nvCxnSpPr>
          <p:spPr>
            <a:xfrm>
              <a:off x="5541818" y="4620493"/>
              <a:ext cx="6511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11" idx="6"/>
              <a:endCxn id="17" idx="2"/>
            </p:cNvCxnSpPr>
            <p:nvPr/>
          </p:nvCxnSpPr>
          <p:spPr>
            <a:xfrm>
              <a:off x="5541818" y="4620493"/>
              <a:ext cx="651164" cy="990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13" idx="6"/>
              <a:endCxn id="14" idx="2"/>
            </p:cNvCxnSpPr>
            <p:nvPr/>
          </p:nvCxnSpPr>
          <p:spPr>
            <a:xfrm flipV="1">
              <a:off x="5569527" y="2639292"/>
              <a:ext cx="623455" cy="29718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13" idx="6"/>
              <a:endCxn id="16" idx="2"/>
            </p:cNvCxnSpPr>
            <p:nvPr/>
          </p:nvCxnSpPr>
          <p:spPr>
            <a:xfrm flipV="1">
              <a:off x="5569527" y="3629893"/>
              <a:ext cx="623456" cy="1981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13" idx="6"/>
              <a:endCxn id="15" idx="2"/>
            </p:cNvCxnSpPr>
            <p:nvPr/>
          </p:nvCxnSpPr>
          <p:spPr>
            <a:xfrm flipV="1">
              <a:off x="5569527" y="4620493"/>
              <a:ext cx="623455" cy="990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13" idx="6"/>
              <a:endCxn id="17" idx="2"/>
            </p:cNvCxnSpPr>
            <p:nvPr/>
          </p:nvCxnSpPr>
          <p:spPr>
            <a:xfrm>
              <a:off x="5569527" y="5611093"/>
              <a:ext cx="62345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14" idx="6"/>
              <a:endCxn id="18" idx="2"/>
            </p:cNvCxnSpPr>
            <p:nvPr/>
          </p:nvCxnSpPr>
          <p:spPr>
            <a:xfrm>
              <a:off x="6774873" y="2639292"/>
              <a:ext cx="651164" cy="15447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16" idx="6"/>
              <a:endCxn id="18" idx="2"/>
            </p:cNvCxnSpPr>
            <p:nvPr/>
          </p:nvCxnSpPr>
          <p:spPr>
            <a:xfrm>
              <a:off x="6774874" y="3629893"/>
              <a:ext cx="651163" cy="5541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stCxn id="15" idx="6"/>
              <a:endCxn id="18" idx="2"/>
            </p:cNvCxnSpPr>
            <p:nvPr/>
          </p:nvCxnSpPr>
          <p:spPr>
            <a:xfrm flipV="1">
              <a:off x="6774873" y="4184073"/>
              <a:ext cx="651164" cy="436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stCxn id="17" idx="6"/>
              <a:endCxn id="18" idx="2"/>
            </p:cNvCxnSpPr>
            <p:nvPr/>
          </p:nvCxnSpPr>
          <p:spPr>
            <a:xfrm flipV="1">
              <a:off x="6774873" y="4184073"/>
              <a:ext cx="651164" cy="14270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Rectangle 123"/>
          <p:cNvSpPr/>
          <p:nvPr/>
        </p:nvSpPr>
        <p:spPr>
          <a:xfrm>
            <a:off x="3449782" y="2216727"/>
            <a:ext cx="1122217" cy="2826329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ot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4717474" y="1679866"/>
            <a:ext cx="2205840" cy="3806534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ot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7072745" y="3061855"/>
            <a:ext cx="1122217" cy="1108362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ot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606137" y="3110346"/>
            <a:ext cx="2382982" cy="1039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Input layer</a:t>
            </a:r>
            <a:endParaRPr lang="en-US" dirty="0"/>
          </a:p>
        </p:txBody>
      </p:sp>
      <p:sp>
        <p:nvSpPr>
          <p:cNvPr id="128" name="Rectangle 127"/>
          <p:cNvSpPr/>
          <p:nvPr/>
        </p:nvSpPr>
        <p:spPr>
          <a:xfrm>
            <a:off x="4617028" y="5756564"/>
            <a:ext cx="2382982" cy="1039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Hidden layers</a:t>
            </a:r>
            <a:endParaRPr lang="en-US" dirty="0"/>
          </a:p>
        </p:txBody>
      </p:sp>
      <p:sp>
        <p:nvSpPr>
          <p:cNvPr id="129" name="Rectangle 128"/>
          <p:cNvSpPr/>
          <p:nvPr/>
        </p:nvSpPr>
        <p:spPr>
          <a:xfrm>
            <a:off x="8624456" y="3162299"/>
            <a:ext cx="1392383" cy="935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Output 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85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400" y="1661160"/>
            <a:ext cx="11785600" cy="402412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More mathematically: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Write layers as vectors:                                      - we only know             to begin with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Write biases as vectors: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Write weights as </a:t>
            </a:r>
            <a:r>
              <a:rPr lang="en-US" b="1" dirty="0" smtClean="0"/>
              <a:t>matrices: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b="1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Calculate the node values iteratively: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00" y="2217358"/>
            <a:ext cx="2171700" cy="5226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750" y="2217358"/>
            <a:ext cx="596900" cy="5384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375" y="2971061"/>
            <a:ext cx="2282825" cy="4676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01" y="3669708"/>
            <a:ext cx="2768599" cy="4675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75" y="5025733"/>
            <a:ext cx="11096625" cy="178117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8892540" y="314091"/>
            <a:ext cx="2742852" cy="1903267"/>
            <a:chOff x="3449782" y="1679866"/>
            <a:chExt cx="4745180" cy="3806534"/>
          </a:xfrm>
        </p:grpSpPr>
        <p:grpSp>
          <p:nvGrpSpPr>
            <p:cNvPr id="8" name="Group 7"/>
            <p:cNvGrpSpPr/>
            <p:nvPr/>
          </p:nvGrpSpPr>
          <p:grpSpPr>
            <a:xfrm>
              <a:off x="3685309" y="1780310"/>
              <a:ext cx="4239491" cy="3553692"/>
              <a:chOff x="3768437" y="2348346"/>
              <a:chExt cx="4239491" cy="3553692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3782291" y="3048000"/>
                <a:ext cx="581891" cy="58189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3768437" y="3893128"/>
                <a:ext cx="581891" cy="58189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3782291" y="4738256"/>
                <a:ext cx="581891" cy="58189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4959927" y="2348346"/>
                <a:ext cx="581891" cy="58189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4959927" y="4329547"/>
                <a:ext cx="581891" cy="58189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4959928" y="3338947"/>
                <a:ext cx="581891" cy="58189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4987636" y="5320147"/>
                <a:ext cx="581891" cy="58189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6192982" y="2348346"/>
                <a:ext cx="581891" cy="58189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6192982" y="4329547"/>
                <a:ext cx="581891" cy="58189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6192983" y="3338947"/>
                <a:ext cx="581891" cy="58189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6192982" y="5320147"/>
                <a:ext cx="581891" cy="58189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7426037" y="3893127"/>
                <a:ext cx="581891" cy="58189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Arrow Connector 24"/>
              <p:cNvCxnSpPr>
                <a:stCxn id="15" idx="6"/>
                <a:endCxn id="20" idx="2"/>
              </p:cNvCxnSpPr>
              <p:nvPr/>
            </p:nvCxnSpPr>
            <p:spPr>
              <a:xfrm flipV="1">
                <a:off x="4364182" y="2639292"/>
                <a:ext cx="595745" cy="6996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stCxn id="15" idx="6"/>
                <a:endCxn id="22" idx="2"/>
              </p:cNvCxnSpPr>
              <p:nvPr/>
            </p:nvCxnSpPr>
            <p:spPr>
              <a:xfrm>
                <a:off x="4364182" y="3338946"/>
                <a:ext cx="595746" cy="2909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>
                <a:stCxn id="15" idx="6"/>
                <a:endCxn id="21" idx="2"/>
              </p:cNvCxnSpPr>
              <p:nvPr/>
            </p:nvCxnSpPr>
            <p:spPr>
              <a:xfrm>
                <a:off x="4364182" y="3338946"/>
                <a:ext cx="595745" cy="12815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>
                <a:stCxn id="15" idx="6"/>
                <a:endCxn id="23" idx="2"/>
              </p:cNvCxnSpPr>
              <p:nvPr/>
            </p:nvCxnSpPr>
            <p:spPr>
              <a:xfrm>
                <a:off x="4364182" y="3338946"/>
                <a:ext cx="623454" cy="22721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>
                <a:stCxn id="16" idx="6"/>
                <a:endCxn id="20" idx="2"/>
              </p:cNvCxnSpPr>
              <p:nvPr/>
            </p:nvCxnSpPr>
            <p:spPr>
              <a:xfrm flipV="1">
                <a:off x="4350328" y="2639292"/>
                <a:ext cx="609599" cy="15447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>
                <a:stCxn id="16" idx="6"/>
                <a:endCxn id="22" idx="2"/>
              </p:cNvCxnSpPr>
              <p:nvPr/>
            </p:nvCxnSpPr>
            <p:spPr>
              <a:xfrm flipV="1">
                <a:off x="4350328" y="3629893"/>
                <a:ext cx="609600" cy="5541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>
                <a:stCxn id="16" idx="6"/>
                <a:endCxn id="21" idx="2"/>
              </p:cNvCxnSpPr>
              <p:nvPr/>
            </p:nvCxnSpPr>
            <p:spPr>
              <a:xfrm>
                <a:off x="4350328" y="4184074"/>
                <a:ext cx="609599" cy="4364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>
                <a:stCxn id="16" idx="6"/>
                <a:endCxn id="23" idx="2"/>
              </p:cNvCxnSpPr>
              <p:nvPr/>
            </p:nvCxnSpPr>
            <p:spPr>
              <a:xfrm>
                <a:off x="4350328" y="4184074"/>
                <a:ext cx="637308" cy="14270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stCxn id="17" idx="6"/>
                <a:endCxn id="20" idx="2"/>
              </p:cNvCxnSpPr>
              <p:nvPr/>
            </p:nvCxnSpPr>
            <p:spPr>
              <a:xfrm flipV="1">
                <a:off x="4364182" y="2639292"/>
                <a:ext cx="595745" cy="23899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>
                <a:stCxn id="17" idx="6"/>
                <a:endCxn id="17" idx="6"/>
              </p:cNvCxnSpPr>
              <p:nvPr/>
            </p:nvCxnSpPr>
            <p:spPr>
              <a:xfrm>
                <a:off x="4364182" y="5029202"/>
                <a:ext cx="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>
                <a:stCxn id="17" idx="6"/>
                <a:endCxn id="22" idx="2"/>
              </p:cNvCxnSpPr>
              <p:nvPr/>
            </p:nvCxnSpPr>
            <p:spPr>
              <a:xfrm flipV="1">
                <a:off x="4364182" y="3629893"/>
                <a:ext cx="595746" cy="13993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>
                <a:stCxn id="17" idx="6"/>
                <a:endCxn id="21" idx="2"/>
              </p:cNvCxnSpPr>
              <p:nvPr/>
            </p:nvCxnSpPr>
            <p:spPr>
              <a:xfrm flipV="1">
                <a:off x="4364182" y="4620493"/>
                <a:ext cx="595745" cy="4087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>
                <a:stCxn id="17" idx="6"/>
                <a:endCxn id="23" idx="2"/>
              </p:cNvCxnSpPr>
              <p:nvPr/>
            </p:nvCxnSpPr>
            <p:spPr>
              <a:xfrm>
                <a:off x="4364182" y="5029202"/>
                <a:ext cx="623454" cy="5818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20" idx="6"/>
                <a:endCxn id="27" idx="2"/>
              </p:cNvCxnSpPr>
              <p:nvPr/>
            </p:nvCxnSpPr>
            <p:spPr>
              <a:xfrm>
                <a:off x="5541818" y="2639292"/>
                <a:ext cx="651164" cy="29718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>
                <a:stCxn id="20" idx="6"/>
                <a:endCxn id="26" idx="2"/>
              </p:cNvCxnSpPr>
              <p:nvPr/>
            </p:nvCxnSpPr>
            <p:spPr>
              <a:xfrm>
                <a:off x="5541818" y="2639292"/>
                <a:ext cx="651165" cy="9906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>
                <a:stCxn id="20" idx="6"/>
                <a:endCxn id="25" idx="2"/>
              </p:cNvCxnSpPr>
              <p:nvPr/>
            </p:nvCxnSpPr>
            <p:spPr>
              <a:xfrm>
                <a:off x="5541818" y="2639292"/>
                <a:ext cx="651164" cy="19812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>
                <a:endCxn id="24" idx="2"/>
              </p:cNvCxnSpPr>
              <p:nvPr/>
            </p:nvCxnSpPr>
            <p:spPr>
              <a:xfrm>
                <a:off x="5555672" y="2618510"/>
                <a:ext cx="637310" cy="207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>
                <a:stCxn id="22" idx="6"/>
                <a:endCxn id="24" idx="2"/>
              </p:cNvCxnSpPr>
              <p:nvPr/>
            </p:nvCxnSpPr>
            <p:spPr>
              <a:xfrm flipV="1">
                <a:off x="5541819" y="2639292"/>
                <a:ext cx="651163" cy="9906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>
                <a:stCxn id="22" idx="6"/>
                <a:endCxn id="26" idx="2"/>
              </p:cNvCxnSpPr>
              <p:nvPr/>
            </p:nvCxnSpPr>
            <p:spPr>
              <a:xfrm>
                <a:off x="5541819" y="3629893"/>
                <a:ext cx="65116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>
                <a:stCxn id="22" idx="6"/>
                <a:endCxn id="25" idx="2"/>
              </p:cNvCxnSpPr>
              <p:nvPr/>
            </p:nvCxnSpPr>
            <p:spPr>
              <a:xfrm>
                <a:off x="5541819" y="3629893"/>
                <a:ext cx="651163" cy="990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>
                <a:stCxn id="22" idx="6"/>
                <a:endCxn id="27" idx="2"/>
              </p:cNvCxnSpPr>
              <p:nvPr/>
            </p:nvCxnSpPr>
            <p:spPr>
              <a:xfrm>
                <a:off x="5541819" y="3629893"/>
                <a:ext cx="651163" cy="19812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>
                <a:stCxn id="21" idx="6"/>
                <a:endCxn id="24" idx="2"/>
              </p:cNvCxnSpPr>
              <p:nvPr/>
            </p:nvCxnSpPr>
            <p:spPr>
              <a:xfrm flipV="1">
                <a:off x="5541818" y="2639292"/>
                <a:ext cx="651164" cy="19812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>
                <a:stCxn id="21" idx="6"/>
                <a:endCxn id="26" idx="2"/>
              </p:cNvCxnSpPr>
              <p:nvPr/>
            </p:nvCxnSpPr>
            <p:spPr>
              <a:xfrm flipV="1">
                <a:off x="5541818" y="3629893"/>
                <a:ext cx="651165" cy="990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>
                <a:stCxn id="21" idx="6"/>
                <a:endCxn id="25" idx="2"/>
              </p:cNvCxnSpPr>
              <p:nvPr/>
            </p:nvCxnSpPr>
            <p:spPr>
              <a:xfrm>
                <a:off x="5541818" y="4620493"/>
                <a:ext cx="65116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21" idx="6"/>
                <a:endCxn id="27" idx="2"/>
              </p:cNvCxnSpPr>
              <p:nvPr/>
            </p:nvCxnSpPr>
            <p:spPr>
              <a:xfrm>
                <a:off x="5541818" y="4620493"/>
                <a:ext cx="651164" cy="990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>
                <a:stCxn id="23" idx="6"/>
                <a:endCxn id="24" idx="2"/>
              </p:cNvCxnSpPr>
              <p:nvPr/>
            </p:nvCxnSpPr>
            <p:spPr>
              <a:xfrm flipV="1">
                <a:off x="5569527" y="2639292"/>
                <a:ext cx="623455" cy="29718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>
                <a:stCxn id="23" idx="6"/>
                <a:endCxn id="26" idx="2"/>
              </p:cNvCxnSpPr>
              <p:nvPr/>
            </p:nvCxnSpPr>
            <p:spPr>
              <a:xfrm flipV="1">
                <a:off x="5569527" y="3629893"/>
                <a:ext cx="623456" cy="19812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>
                <a:stCxn id="23" idx="6"/>
                <a:endCxn id="25" idx="2"/>
              </p:cNvCxnSpPr>
              <p:nvPr/>
            </p:nvCxnSpPr>
            <p:spPr>
              <a:xfrm flipV="1">
                <a:off x="5569527" y="4620493"/>
                <a:ext cx="623455" cy="990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>
                <a:stCxn id="23" idx="6"/>
                <a:endCxn id="27" idx="2"/>
              </p:cNvCxnSpPr>
              <p:nvPr/>
            </p:nvCxnSpPr>
            <p:spPr>
              <a:xfrm>
                <a:off x="5569527" y="5611093"/>
                <a:ext cx="62345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24" idx="6"/>
                <a:endCxn id="28" idx="2"/>
              </p:cNvCxnSpPr>
              <p:nvPr/>
            </p:nvCxnSpPr>
            <p:spPr>
              <a:xfrm>
                <a:off x="6774873" y="2639292"/>
                <a:ext cx="651164" cy="154478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>
                <a:stCxn id="26" idx="6"/>
                <a:endCxn id="28" idx="2"/>
              </p:cNvCxnSpPr>
              <p:nvPr/>
            </p:nvCxnSpPr>
            <p:spPr>
              <a:xfrm>
                <a:off x="6774874" y="3629893"/>
                <a:ext cx="651163" cy="5541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/>
              <p:cNvCxnSpPr>
                <a:stCxn id="25" idx="6"/>
                <a:endCxn id="28" idx="2"/>
              </p:cNvCxnSpPr>
              <p:nvPr/>
            </p:nvCxnSpPr>
            <p:spPr>
              <a:xfrm flipV="1">
                <a:off x="6774873" y="4184073"/>
                <a:ext cx="651164" cy="4364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>
                <a:stCxn id="27" idx="6"/>
                <a:endCxn id="28" idx="2"/>
              </p:cNvCxnSpPr>
              <p:nvPr/>
            </p:nvCxnSpPr>
            <p:spPr>
              <a:xfrm flipV="1">
                <a:off x="6774873" y="4184073"/>
                <a:ext cx="651164" cy="14270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Rectangle 57"/>
            <p:cNvSpPr/>
            <p:nvPr/>
          </p:nvSpPr>
          <p:spPr>
            <a:xfrm>
              <a:off x="3449782" y="2216727"/>
              <a:ext cx="1122217" cy="2826329"/>
            </a:xfrm>
            <a:prstGeom prst="rect">
              <a:avLst/>
            </a:prstGeom>
            <a:noFill/>
            <a:ln w="38100">
              <a:solidFill>
                <a:srgbClr val="00B0F0"/>
              </a:solidFill>
              <a:prstDash val="sysDot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717474" y="1679866"/>
              <a:ext cx="2205840" cy="3806534"/>
            </a:xfrm>
            <a:prstGeom prst="rect">
              <a:avLst/>
            </a:prstGeom>
            <a:noFill/>
            <a:ln w="38100">
              <a:solidFill>
                <a:srgbClr val="00B0F0"/>
              </a:solidFill>
              <a:prstDash val="sysDot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072745" y="3061855"/>
              <a:ext cx="1122217" cy="1108362"/>
            </a:xfrm>
            <a:prstGeom prst="rect">
              <a:avLst/>
            </a:prstGeom>
            <a:noFill/>
            <a:ln w="38100">
              <a:solidFill>
                <a:srgbClr val="00B0F0"/>
              </a:solidFill>
              <a:prstDash val="sysDot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126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- backpropagation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60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prevent overfitting?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 number of epochs</a:t>
            </a:r>
          </a:p>
          <a:p>
            <a:endParaRPr lang="en-US" dirty="0" smtClean="0"/>
          </a:p>
          <a:p>
            <a:r>
              <a:rPr lang="en-US" dirty="0" smtClean="0"/>
              <a:t>Dropout: set a fraction of your nodes to zero output</a:t>
            </a:r>
          </a:p>
          <a:p>
            <a:endParaRPr lang="en-US" dirty="0" smtClean="0"/>
          </a:p>
          <a:p>
            <a:r>
              <a:rPr lang="en-US" dirty="0" smtClean="0"/>
              <a:t>Reduce complexity of your architecture</a:t>
            </a:r>
          </a:p>
          <a:p>
            <a:endParaRPr lang="en-US" dirty="0"/>
          </a:p>
          <a:p>
            <a:r>
              <a:rPr lang="en-US" dirty="0" smtClean="0"/>
              <a:t>Get more data!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good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is your data going to arrive at the neural network? What kind of preprocessing do you need to do?</a:t>
            </a:r>
          </a:p>
          <a:p>
            <a:endParaRPr lang="en-US" dirty="0" smtClean="0"/>
          </a:p>
          <a:p>
            <a:r>
              <a:rPr lang="en-US" dirty="0" smtClean="0"/>
              <a:t>Look at popular recent architectures </a:t>
            </a:r>
            <a:r>
              <a:rPr lang="mr-IN" dirty="0" smtClean="0"/>
              <a:t>–</a:t>
            </a:r>
            <a:r>
              <a:rPr lang="en-US" dirty="0" smtClean="0"/>
              <a:t> what works well?</a:t>
            </a:r>
          </a:p>
          <a:p>
            <a:endParaRPr lang="en-US" dirty="0" smtClean="0"/>
          </a:p>
          <a:p>
            <a:r>
              <a:rPr lang="en-US" dirty="0" smtClean="0"/>
              <a:t>Think about the problem you’re trying to solve: is a feedforward network really the best option for image classification?</a:t>
            </a:r>
          </a:p>
          <a:p>
            <a:endParaRPr lang="en-US" dirty="0" smtClean="0"/>
          </a:p>
          <a:p>
            <a:r>
              <a:rPr lang="en-US" dirty="0" smtClean="0"/>
              <a:t>Beware of overfitting!</a:t>
            </a:r>
          </a:p>
          <a:p>
            <a:endParaRPr lang="en-US" dirty="0" smtClean="0"/>
          </a:p>
          <a:p>
            <a:r>
              <a:rPr lang="en-US" dirty="0" smtClean="0"/>
              <a:t>Think about </a:t>
            </a:r>
            <a:r>
              <a:rPr lang="en-US" dirty="0" err="1" smtClean="0"/>
              <a:t>generalisability</a:t>
            </a:r>
            <a:r>
              <a:rPr lang="en-US" dirty="0" smtClean="0"/>
              <a:t> and edge cases</a:t>
            </a:r>
          </a:p>
          <a:p>
            <a:endParaRPr lang="en-US" dirty="0" smtClean="0"/>
          </a:p>
          <a:p>
            <a:r>
              <a:rPr lang="en-US" dirty="0" smtClean="0"/>
              <a:t>Always train on a GPU if you have one available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05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time: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Convolutional Neural Networks</a:t>
            </a:r>
          </a:p>
          <a:p>
            <a:endParaRPr lang="en-US" dirty="0"/>
          </a:p>
          <a:p>
            <a:r>
              <a:rPr lang="en-US" dirty="0" smtClean="0"/>
              <a:t>Derivative-free </a:t>
            </a:r>
            <a:r>
              <a:rPr lang="en-US" dirty="0" err="1" smtClean="0"/>
              <a:t>optimisation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Natural Language Processing</a:t>
            </a:r>
          </a:p>
          <a:p>
            <a:endParaRPr lang="en-US" dirty="0" smtClean="0"/>
          </a:p>
          <a:p>
            <a:r>
              <a:rPr lang="en-US" dirty="0" smtClean="0"/>
              <a:t>Backpropagation in depth</a:t>
            </a:r>
          </a:p>
          <a:p>
            <a:endParaRPr lang="en-US" dirty="0" smtClean="0"/>
          </a:p>
          <a:p>
            <a:r>
              <a:rPr lang="en-US" dirty="0" smtClean="0"/>
              <a:t>Bayesian methods</a:t>
            </a:r>
          </a:p>
          <a:p>
            <a:endParaRPr lang="en-US" dirty="0" smtClean="0"/>
          </a:p>
          <a:p>
            <a:r>
              <a:rPr lang="mr-IN" dirty="0" smtClean="0"/>
              <a:t>…</a:t>
            </a:r>
            <a:r>
              <a:rPr lang="en-GB" dirty="0" smtClean="0"/>
              <a:t>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5210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4: Convolutional Neural Networks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382" y="2057401"/>
            <a:ext cx="4639236" cy="459864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32520" y="5178716"/>
            <a:ext cx="2895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Solomon </a:t>
            </a:r>
            <a:r>
              <a:rPr lang="en-US" dirty="0"/>
              <a:t>SG and Rosa MGP (2014) </a:t>
            </a:r>
            <a:r>
              <a:rPr lang="en-US" i="1" dirty="0"/>
              <a:t>A simpler primate brain: the visual system of the marmoset monkey.</a:t>
            </a:r>
          </a:p>
        </p:txBody>
      </p:sp>
    </p:spTree>
    <p:extLst>
      <p:ext uri="{BB962C8B-B14F-4D97-AF65-F5344CB8AC3E}">
        <p14:creationId xmlns:p14="http://schemas.microsoft.com/office/powerpoint/2010/main" val="1450223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in practice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731" y="2193925"/>
            <a:ext cx="7162538" cy="4024313"/>
          </a:xfrm>
        </p:spPr>
      </p:pic>
      <p:sp>
        <p:nvSpPr>
          <p:cNvPr id="3" name="TextBox 2"/>
          <p:cNvSpPr txBox="1"/>
          <p:nvPr/>
        </p:nvSpPr>
        <p:spPr>
          <a:xfrm>
            <a:off x="2330000" y="6488668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Jaguar/Land Rover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0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time: fully connected feedforward neural nets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7894320" y="3714406"/>
            <a:ext cx="38709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Takes in a vector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Outputs a vector (or a scalar)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Not great for images </a:t>
            </a:r>
            <a:r>
              <a:rPr lang="mr-IN" dirty="0" smtClean="0"/>
              <a:t>–</a:t>
            </a:r>
            <a:r>
              <a:rPr lang="en-US" dirty="0" smtClean="0"/>
              <a:t> dimensionality problem</a:t>
            </a:r>
            <a:endParaRPr lang="en-US" dirty="0"/>
          </a:p>
        </p:txBody>
      </p:sp>
      <p:grpSp>
        <p:nvGrpSpPr>
          <p:cNvPr id="109" name="Group 108"/>
          <p:cNvGrpSpPr/>
          <p:nvPr/>
        </p:nvGrpSpPr>
        <p:grpSpPr>
          <a:xfrm>
            <a:off x="853440" y="2454187"/>
            <a:ext cx="6659880" cy="3291544"/>
            <a:chOff x="0" y="1279030"/>
            <a:chExt cx="9414570" cy="5090994"/>
          </a:xfrm>
        </p:grpSpPr>
        <p:grpSp>
          <p:nvGrpSpPr>
            <p:cNvPr id="57" name="Group 56"/>
            <p:cNvGrpSpPr/>
            <p:nvPr/>
          </p:nvGrpSpPr>
          <p:grpSpPr>
            <a:xfrm>
              <a:off x="3079172" y="1402079"/>
              <a:ext cx="4251268" cy="3506293"/>
              <a:chOff x="3768437" y="2348346"/>
              <a:chExt cx="4239491" cy="3553692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3782291" y="3048000"/>
                <a:ext cx="581891" cy="58189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3768437" y="3893128"/>
                <a:ext cx="581891" cy="58189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3782291" y="4738256"/>
                <a:ext cx="581891" cy="58189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4959927" y="2348346"/>
                <a:ext cx="581891" cy="58189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4959927" y="4329547"/>
                <a:ext cx="581891" cy="58189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4959928" y="3338947"/>
                <a:ext cx="581891" cy="58189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4987636" y="5320147"/>
                <a:ext cx="581891" cy="58189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6192982" y="2348346"/>
                <a:ext cx="581891" cy="58189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6192982" y="4329547"/>
                <a:ext cx="581891" cy="58189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6192983" y="3338947"/>
                <a:ext cx="581891" cy="58189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6192982" y="5320147"/>
                <a:ext cx="581891" cy="58189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7426037" y="3893127"/>
                <a:ext cx="581891" cy="58189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0" name="Straight Arrow Connector 69"/>
              <p:cNvCxnSpPr>
                <a:stCxn id="62" idx="6"/>
                <a:endCxn id="67" idx="2"/>
              </p:cNvCxnSpPr>
              <p:nvPr/>
            </p:nvCxnSpPr>
            <p:spPr>
              <a:xfrm flipV="1">
                <a:off x="4364182" y="2639292"/>
                <a:ext cx="595745" cy="6996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>
                <a:stCxn id="62" idx="6"/>
                <a:endCxn id="69" idx="2"/>
              </p:cNvCxnSpPr>
              <p:nvPr/>
            </p:nvCxnSpPr>
            <p:spPr>
              <a:xfrm>
                <a:off x="4364182" y="3338946"/>
                <a:ext cx="595746" cy="2909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>
                <a:stCxn id="62" idx="6"/>
                <a:endCxn id="68" idx="2"/>
              </p:cNvCxnSpPr>
              <p:nvPr/>
            </p:nvCxnSpPr>
            <p:spPr>
              <a:xfrm>
                <a:off x="4364182" y="3338946"/>
                <a:ext cx="595745" cy="12815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>
                <a:stCxn id="62" idx="6"/>
                <a:endCxn id="70" idx="2"/>
              </p:cNvCxnSpPr>
              <p:nvPr/>
            </p:nvCxnSpPr>
            <p:spPr>
              <a:xfrm>
                <a:off x="4364182" y="3338946"/>
                <a:ext cx="623454" cy="22721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63" idx="6"/>
                <a:endCxn id="67" idx="2"/>
              </p:cNvCxnSpPr>
              <p:nvPr/>
            </p:nvCxnSpPr>
            <p:spPr>
              <a:xfrm flipV="1">
                <a:off x="4350328" y="2639292"/>
                <a:ext cx="609599" cy="15447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>
                <a:stCxn id="63" idx="6"/>
                <a:endCxn id="69" idx="2"/>
              </p:cNvCxnSpPr>
              <p:nvPr/>
            </p:nvCxnSpPr>
            <p:spPr>
              <a:xfrm flipV="1">
                <a:off x="4350328" y="3629893"/>
                <a:ext cx="609600" cy="5541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>
                <a:stCxn id="63" idx="6"/>
                <a:endCxn id="68" idx="2"/>
              </p:cNvCxnSpPr>
              <p:nvPr/>
            </p:nvCxnSpPr>
            <p:spPr>
              <a:xfrm>
                <a:off x="4350328" y="4184074"/>
                <a:ext cx="609599" cy="4364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>
                <a:stCxn id="63" idx="6"/>
                <a:endCxn id="70" idx="2"/>
              </p:cNvCxnSpPr>
              <p:nvPr/>
            </p:nvCxnSpPr>
            <p:spPr>
              <a:xfrm>
                <a:off x="4350328" y="4184074"/>
                <a:ext cx="637308" cy="14270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>
                <a:stCxn id="64" idx="6"/>
                <a:endCxn id="67" idx="2"/>
              </p:cNvCxnSpPr>
              <p:nvPr/>
            </p:nvCxnSpPr>
            <p:spPr>
              <a:xfrm flipV="1">
                <a:off x="4364182" y="2639292"/>
                <a:ext cx="595745" cy="23899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>
                <a:stCxn id="64" idx="6"/>
                <a:endCxn id="64" idx="6"/>
              </p:cNvCxnSpPr>
              <p:nvPr/>
            </p:nvCxnSpPr>
            <p:spPr>
              <a:xfrm>
                <a:off x="4364182" y="5029202"/>
                <a:ext cx="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>
                <a:stCxn id="64" idx="6"/>
                <a:endCxn id="69" idx="2"/>
              </p:cNvCxnSpPr>
              <p:nvPr/>
            </p:nvCxnSpPr>
            <p:spPr>
              <a:xfrm flipV="1">
                <a:off x="4364182" y="3629893"/>
                <a:ext cx="595746" cy="13993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/>
              <p:cNvCxnSpPr>
                <a:stCxn id="64" idx="6"/>
                <a:endCxn id="68" idx="2"/>
              </p:cNvCxnSpPr>
              <p:nvPr/>
            </p:nvCxnSpPr>
            <p:spPr>
              <a:xfrm flipV="1">
                <a:off x="4364182" y="4620493"/>
                <a:ext cx="595745" cy="4087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>
                <a:stCxn id="64" idx="6"/>
                <a:endCxn id="70" idx="2"/>
              </p:cNvCxnSpPr>
              <p:nvPr/>
            </p:nvCxnSpPr>
            <p:spPr>
              <a:xfrm>
                <a:off x="4364182" y="5029202"/>
                <a:ext cx="623454" cy="5818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>
                <a:stCxn id="67" idx="6"/>
                <a:endCxn id="74" idx="2"/>
              </p:cNvCxnSpPr>
              <p:nvPr/>
            </p:nvCxnSpPr>
            <p:spPr>
              <a:xfrm>
                <a:off x="5541818" y="2639292"/>
                <a:ext cx="651164" cy="29718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/>
              <p:cNvCxnSpPr>
                <a:stCxn id="67" idx="6"/>
                <a:endCxn id="73" idx="2"/>
              </p:cNvCxnSpPr>
              <p:nvPr/>
            </p:nvCxnSpPr>
            <p:spPr>
              <a:xfrm>
                <a:off x="5541818" y="2639292"/>
                <a:ext cx="651165" cy="9906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/>
              <p:cNvCxnSpPr>
                <a:stCxn id="67" idx="6"/>
                <a:endCxn id="72" idx="2"/>
              </p:cNvCxnSpPr>
              <p:nvPr/>
            </p:nvCxnSpPr>
            <p:spPr>
              <a:xfrm>
                <a:off x="5541818" y="2639292"/>
                <a:ext cx="651164" cy="19812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>
                <a:endCxn id="71" idx="2"/>
              </p:cNvCxnSpPr>
              <p:nvPr/>
            </p:nvCxnSpPr>
            <p:spPr>
              <a:xfrm>
                <a:off x="5555672" y="2618510"/>
                <a:ext cx="637310" cy="207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>
                <a:stCxn id="69" idx="6"/>
                <a:endCxn id="71" idx="2"/>
              </p:cNvCxnSpPr>
              <p:nvPr/>
            </p:nvCxnSpPr>
            <p:spPr>
              <a:xfrm flipV="1">
                <a:off x="5541819" y="2639292"/>
                <a:ext cx="651163" cy="9906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>
                <a:stCxn id="69" idx="6"/>
                <a:endCxn id="73" idx="2"/>
              </p:cNvCxnSpPr>
              <p:nvPr/>
            </p:nvCxnSpPr>
            <p:spPr>
              <a:xfrm>
                <a:off x="5541819" y="3629893"/>
                <a:ext cx="65116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stCxn id="69" idx="6"/>
                <a:endCxn id="72" idx="2"/>
              </p:cNvCxnSpPr>
              <p:nvPr/>
            </p:nvCxnSpPr>
            <p:spPr>
              <a:xfrm>
                <a:off x="5541819" y="3629893"/>
                <a:ext cx="651163" cy="990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>
                <a:stCxn id="69" idx="6"/>
                <a:endCxn id="74" idx="2"/>
              </p:cNvCxnSpPr>
              <p:nvPr/>
            </p:nvCxnSpPr>
            <p:spPr>
              <a:xfrm>
                <a:off x="5541819" y="3629893"/>
                <a:ext cx="651163" cy="19812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/>
              <p:cNvCxnSpPr>
                <a:stCxn id="68" idx="6"/>
                <a:endCxn id="71" idx="2"/>
              </p:cNvCxnSpPr>
              <p:nvPr/>
            </p:nvCxnSpPr>
            <p:spPr>
              <a:xfrm flipV="1">
                <a:off x="5541818" y="2639292"/>
                <a:ext cx="651164" cy="19812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>
                <a:stCxn id="68" idx="6"/>
                <a:endCxn id="73" idx="2"/>
              </p:cNvCxnSpPr>
              <p:nvPr/>
            </p:nvCxnSpPr>
            <p:spPr>
              <a:xfrm flipV="1">
                <a:off x="5541818" y="3629893"/>
                <a:ext cx="651165" cy="990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>
                <a:stCxn id="68" idx="6"/>
                <a:endCxn id="72" idx="2"/>
              </p:cNvCxnSpPr>
              <p:nvPr/>
            </p:nvCxnSpPr>
            <p:spPr>
              <a:xfrm>
                <a:off x="5541818" y="4620493"/>
                <a:ext cx="65116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>
                <a:stCxn id="68" idx="6"/>
                <a:endCxn id="74" idx="2"/>
              </p:cNvCxnSpPr>
              <p:nvPr/>
            </p:nvCxnSpPr>
            <p:spPr>
              <a:xfrm>
                <a:off x="5541818" y="4620493"/>
                <a:ext cx="651164" cy="990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>
                <a:stCxn id="70" idx="6"/>
                <a:endCxn id="71" idx="2"/>
              </p:cNvCxnSpPr>
              <p:nvPr/>
            </p:nvCxnSpPr>
            <p:spPr>
              <a:xfrm flipV="1">
                <a:off x="5569527" y="2639292"/>
                <a:ext cx="623455" cy="29718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>
                <a:stCxn id="70" idx="6"/>
                <a:endCxn id="73" idx="2"/>
              </p:cNvCxnSpPr>
              <p:nvPr/>
            </p:nvCxnSpPr>
            <p:spPr>
              <a:xfrm flipV="1">
                <a:off x="5569527" y="3629893"/>
                <a:ext cx="623456" cy="19812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>
                <a:stCxn id="70" idx="6"/>
                <a:endCxn id="72" idx="2"/>
              </p:cNvCxnSpPr>
              <p:nvPr/>
            </p:nvCxnSpPr>
            <p:spPr>
              <a:xfrm flipV="1">
                <a:off x="5569527" y="4620493"/>
                <a:ext cx="623455" cy="990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>
                <a:stCxn id="70" idx="6"/>
                <a:endCxn id="74" idx="2"/>
              </p:cNvCxnSpPr>
              <p:nvPr/>
            </p:nvCxnSpPr>
            <p:spPr>
              <a:xfrm>
                <a:off x="5569527" y="5611093"/>
                <a:ext cx="62345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>
                <a:stCxn id="71" idx="6"/>
                <a:endCxn id="75" idx="2"/>
              </p:cNvCxnSpPr>
              <p:nvPr/>
            </p:nvCxnSpPr>
            <p:spPr>
              <a:xfrm>
                <a:off x="6774873" y="2639292"/>
                <a:ext cx="651164" cy="154478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>
                <a:stCxn id="73" idx="6"/>
                <a:endCxn id="75" idx="2"/>
              </p:cNvCxnSpPr>
              <p:nvPr/>
            </p:nvCxnSpPr>
            <p:spPr>
              <a:xfrm>
                <a:off x="6774874" y="3629893"/>
                <a:ext cx="651163" cy="5541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/>
              <p:cNvCxnSpPr>
                <a:stCxn id="72" idx="6"/>
                <a:endCxn id="75" idx="2"/>
              </p:cNvCxnSpPr>
              <p:nvPr/>
            </p:nvCxnSpPr>
            <p:spPr>
              <a:xfrm flipV="1">
                <a:off x="6774873" y="4184073"/>
                <a:ext cx="651164" cy="4364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>
                <a:stCxn id="74" idx="6"/>
                <a:endCxn id="75" idx="2"/>
              </p:cNvCxnSpPr>
              <p:nvPr/>
            </p:nvCxnSpPr>
            <p:spPr>
              <a:xfrm flipV="1">
                <a:off x="6774873" y="4184073"/>
                <a:ext cx="651164" cy="14270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" name="Rectangle 102"/>
            <p:cNvSpPr/>
            <p:nvPr/>
          </p:nvSpPr>
          <p:spPr>
            <a:xfrm>
              <a:off x="2843645" y="1828795"/>
              <a:ext cx="1125334" cy="2788632"/>
            </a:xfrm>
            <a:prstGeom prst="rect">
              <a:avLst/>
            </a:prstGeom>
            <a:noFill/>
            <a:ln w="38100">
              <a:solidFill>
                <a:srgbClr val="00B0F0"/>
              </a:solidFill>
              <a:prstDash val="sysDot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4144736" y="1279030"/>
              <a:ext cx="2211968" cy="3755763"/>
            </a:xfrm>
            <a:prstGeom prst="rect">
              <a:avLst/>
            </a:prstGeom>
            <a:noFill/>
            <a:ln w="38100">
              <a:solidFill>
                <a:srgbClr val="00B0F0"/>
              </a:solidFill>
              <a:prstDash val="sysDot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466608" y="2651008"/>
              <a:ext cx="1125334" cy="1093579"/>
            </a:xfrm>
            <a:prstGeom prst="rect">
              <a:avLst/>
            </a:prstGeom>
            <a:noFill/>
            <a:ln w="38100">
              <a:solidFill>
                <a:srgbClr val="00B0F0"/>
              </a:solidFill>
              <a:prstDash val="sysDot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0" y="2698576"/>
              <a:ext cx="2389602" cy="10252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Input layer</a:t>
              </a:r>
              <a:endParaRPr lang="en-US" dirty="0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4010891" y="5344794"/>
              <a:ext cx="2389602" cy="10252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Hidden layers</a:t>
              </a:r>
              <a:endParaRPr lang="en-US" dirty="0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8018319" y="2749143"/>
              <a:ext cx="1396251" cy="9227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Output layer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013303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800" y="2670492"/>
            <a:ext cx="3860800" cy="1257300"/>
          </a:xfrm>
          <a:prstGeom prst="rect">
            <a:avLst/>
          </a:prstGeom>
          <a:effectLst>
            <a:glow rad="177800">
              <a:srgbClr val="0070C0">
                <a:alpha val="40000"/>
              </a:srgbClr>
            </a:glow>
            <a:softEdge rad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of an image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160" y="3440430"/>
            <a:ext cx="3886200" cy="1257300"/>
          </a:xfrm>
          <a:prstGeom prst="rect">
            <a:avLst/>
          </a:prstGeom>
          <a:effectLst>
            <a:glow rad="177800">
              <a:schemeClr val="accent4">
                <a:alpha val="40000"/>
              </a:schemeClr>
            </a:glow>
            <a:softEdge rad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430" y="4415154"/>
            <a:ext cx="3949700" cy="1282700"/>
          </a:xfrm>
          <a:prstGeom prst="rect">
            <a:avLst/>
          </a:prstGeom>
          <a:effectLst>
            <a:glow rad="177800">
              <a:srgbClr val="FF0000">
                <a:alpha val="40000"/>
              </a:srgbClr>
            </a:glow>
            <a:softEdge rad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9530" y="2794074"/>
            <a:ext cx="2566670" cy="2546082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7725410" y="3585941"/>
            <a:ext cx="670560" cy="9662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522143" y="6246614"/>
            <a:ext cx="4984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https://</a:t>
            </a:r>
            <a:r>
              <a:rPr lang="en-US" dirty="0" err="1"/>
              <a:t>www.cs.toronto.edu</a:t>
            </a:r>
            <a:r>
              <a:rPr lang="en-US" dirty="0"/>
              <a:t>/~</a:t>
            </a:r>
            <a:r>
              <a:rPr lang="en-US" dirty="0" err="1"/>
              <a:t>kriz</a:t>
            </a:r>
            <a:r>
              <a:rPr lang="en-US" dirty="0"/>
              <a:t>/</a:t>
            </a:r>
            <a:r>
              <a:rPr lang="en-US" dirty="0" err="1"/>
              <a:t>cifar.html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411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Specifically designed for image recognition</a:t>
            </a:r>
          </a:p>
          <a:p>
            <a:endParaRPr lang="en-US" dirty="0" smtClean="0"/>
          </a:p>
          <a:p>
            <a:r>
              <a:rPr lang="en-US" dirty="0" smtClean="0"/>
              <a:t>Takes in multi-dimensional arrays (tensors) rather than just vectors</a:t>
            </a:r>
          </a:p>
          <a:p>
            <a:endParaRPr lang="en-US" dirty="0" smtClean="0"/>
          </a:p>
          <a:p>
            <a:r>
              <a:rPr lang="en-US" dirty="0" smtClean="0"/>
              <a:t>Cares about </a:t>
            </a:r>
            <a:r>
              <a:rPr lang="en-US" b="1" dirty="0" smtClean="0"/>
              <a:t>neighbors </a:t>
            </a:r>
            <a:r>
              <a:rPr lang="en-US" dirty="0" smtClean="0"/>
              <a:t>in inputs, rather than treating each feature completely separately.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176113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40" y="2057401"/>
            <a:ext cx="5548239" cy="12191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797" y="3276600"/>
            <a:ext cx="5716403" cy="290194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789797" y="617854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giphy.com</a:t>
            </a:r>
            <a:r>
              <a:rPr lang="en-US" dirty="0"/>
              <a:t>/gifs/processing-signal-kcchao-wunmqxMZ8XtsY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3880" y="3764280"/>
            <a:ext cx="4206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x: input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y</a:t>
            </a:r>
            <a:r>
              <a:rPr lang="en-US" sz="2800" dirty="0" smtClean="0"/>
              <a:t>: filter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8105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of arrays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2204731"/>
            <a:ext cx="9324975" cy="10096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45119" y="638030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www.deeplearningbook.org</a:t>
            </a:r>
            <a:r>
              <a:rPr lang="en-US" dirty="0" smtClean="0"/>
              <a:t>/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688008"/>
              </p:ext>
            </p:extLst>
          </p:nvPr>
        </p:nvGraphicFramePr>
        <p:xfrm>
          <a:off x="1427480" y="3556342"/>
          <a:ext cx="2936240" cy="2316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7248"/>
                <a:gridCol w="587248"/>
                <a:gridCol w="587248"/>
                <a:gridCol w="587248"/>
                <a:gridCol w="587248"/>
              </a:tblGrid>
              <a:tr h="5791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791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791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791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84492"/>
              </p:ext>
            </p:extLst>
          </p:nvPr>
        </p:nvGraphicFramePr>
        <p:xfrm>
          <a:off x="5267960" y="3840992"/>
          <a:ext cx="1772919" cy="17471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0973"/>
                <a:gridCol w="590973"/>
                <a:gridCol w="590973"/>
              </a:tblGrid>
              <a:tr h="58239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noFill/>
                  </a:tcPr>
                </a:tc>
              </a:tr>
              <a:tr h="58239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</a:tr>
              <a:tr h="58239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576031" y="4252916"/>
            <a:ext cx="4796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*</a:t>
            </a:r>
            <a:endParaRPr lang="en-US" sz="54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613512"/>
              </p:ext>
            </p:extLst>
          </p:nvPr>
        </p:nvGraphicFramePr>
        <p:xfrm>
          <a:off x="7945119" y="4159090"/>
          <a:ext cx="1772919" cy="12034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0973"/>
                <a:gridCol w="590973"/>
                <a:gridCol w="590973"/>
              </a:tblGrid>
              <a:tr h="6017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017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7253190" y="435989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 smtClean="0"/>
              <a:t>=</a:t>
            </a:r>
            <a:endParaRPr 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5670953" y="5767926"/>
            <a:ext cx="966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Filter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2360036" y="5953173"/>
            <a:ext cx="942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Input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8189187" y="5598502"/>
            <a:ext cx="1284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Output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578508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Zero padding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7623865"/>
              </p:ext>
            </p:extLst>
          </p:nvPr>
        </p:nvGraphicFramePr>
        <p:xfrm>
          <a:off x="3398520" y="1950722"/>
          <a:ext cx="4693920" cy="42221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2320"/>
                <a:gridCol w="782320"/>
                <a:gridCol w="782320"/>
                <a:gridCol w="782320"/>
                <a:gridCol w="782320"/>
                <a:gridCol w="782320"/>
              </a:tblGrid>
              <a:tr h="70368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Hack" charset="0"/>
                          <a:ea typeface="Hack" charset="0"/>
                          <a:cs typeface="Hack" charset="0"/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  <a:latin typeface="Hack" charset="0"/>
                        <a:ea typeface="Hack" charset="0"/>
                        <a:cs typeface="Hack" charset="0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Hack" charset="0"/>
                          <a:ea typeface="Hack" charset="0"/>
                          <a:cs typeface="Hack" charset="0"/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  <a:latin typeface="Hack" charset="0"/>
                        <a:ea typeface="Hack" charset="0"/>
                        <a:cs typeface="Hack" charset="0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Hack" charset="0"/>
                          <a:ea typeface="Hack" charset="0"/>
                          <a:cs typeface="Hack" charset="0"/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  <a:latin typeface="Hack" charset="0"/>
                        <a:ea typeface="Hack" charset="0"/>
                        <a:cs typeface="Hack" charset="0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Hack" charset="0"/>
                          <a:ea typeface="Hack" charset="0"/>
                          <a:cs typeface="Hack" charset="0"/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  <a:latin typeface="Hack" charset="0"/>
                        <a:ea typeface="Hack" charset="0"/>
                        <a:cs typeface="Hack" charset="0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Hack" charset="0"/>
                          <a:ea typeface="Hack" charset="0"/>
                          <a:cs typeface="Hack" charset="0"/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  <a:latin typeface="Hack" charset="0"/>
                        <a:ea typeface="Hack" charset="0"/>
                        <a:cs typeface="Hack" charset="0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Hack" charset="0"/>
                          <a:ea typeface="Hack" charset="0"/>
                          <a:cs typeface="Hack" charset="0"/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  <a:latin typeface="Hack" charset="0"/>
                        <a:ea typeface="Hack" charset="0"/>
                        <a:cs typeface="Hack" charset="0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</a:tr>
              <a:tr h="70368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Hack" charset="0"/>
                          <a:ea typeface="Hack" charset="0"/>
                          <a:cs typeface="Hack" charset="0"/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  <a:latin typeface="Hack" charset="0"/>
                        <a:ea typeface="Hack" charset="0"/>
                        <a:cs typeface="Hack" charset="0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Hack" charset="0"/>
                        <a:ea typeface="Hack" charset="0"/>
                        <a:cs typeface="Hac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Hack" charset="0"/>
                        <a:ea typeface="Hack" charset="0"/>
                        <a:cs typeface="Hac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Hack" charset="0"/>
                        <a:ea typeface="Hack" charset="0"/>
                        <a:cs typeface="Hac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Hack" charset="0"/>
                        <a:ea typeface="Hack" charset="0"/>
                        <a:cs typeface="Hac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Hack" charset="0"/>
                          <a:ea typeface="Hack" charset="0"/>
                          <a:cs typeface="Hack" charset="0"/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  <a:latin typeface="Hack" charset="0"/>
                        <a:ea typeface="Hack" charset="0"/>
                        <a:cs typeface="Hack" charset="0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</a:tr>
              <a:tr h="70368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Hack" charset="0"/>
                          <a:ea typeface="Hack" charset="0"/>
                          <a:cs typeface="Hack" charset="0"/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  <a:latin typeface="Hack" charset="0"/>
                        <a:ea typeface="Hack" charset="0"/>
                        <a:cs typeface="Hack" charset="0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Hack" charset="0"/>
                        <a:ea typeface="Hack" charset="0"/>
                        <a:cs typeface="Hac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Hack" charset="0"/>
                        <a:ea typeface="Hack" charset="0"/>
                        <a:cs typeface="Hac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Hack" charset="0"/>
                        <a:ea typeface="Hack" charset="0"/>
                        <a:cs typeface="Hac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Hack" charset="0"/>
                        <a:ea typeface="Hack" charset="0"/>
                        <a:cs typeface="Hac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Hack" charset="0"/>
                          <a:ea typeface="Hack" charset="0"/>
                          <a:cs typeface="Hack" charset="0"/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  <a:latin typeface="Hack" charset="0"/>
                        <a:ea typeface="Hack" charset="0"/>
                        <a:cs typeface="Hack" charset="0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</a:tr>
              <a:tr h="70368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Hack" charset="0"/>
                          <a:ea typeface="Hack" charset="0"/>
                          <a:cs typeface="Hack" charset="0"/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  <a:latin typeface="Hack" charset="0"/>
                        <a:ea typeface="Hack" charset="0"/>
                        <a:cs typeface="Hack" charset="0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Hack" charset="0"/>
                        <a:ea typeface="Hack" charset="0"/>
                        <a:cs typeface="Hac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Hack" charset="0"/>
                        <a:ea typeface="Hack" charset="0"/>
                        <a:cs typeface="Hac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Hack" charset="0"/>
                        <a:ea typeface="Hack" charset="0"/>
                        <a:cs typeface="Hac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Hack" charset="0"/>
                        <a:ea typeface="Hack" charset="0"/>
                        <a:cs typeface="Hac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Hack" charset="0"/>
                          <a:ea typeface="Hack" charset="0"/>
                          <a:cs typeface="Hack" charset="0"/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  <a:latin typeface="Hack" charset="0"/>
                        <a:ea typeface="Hack" charset="0"/>
                        <a:cs typeface="Hack" charset="0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</a:tr>
              <a:tr h="70368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Hack" charset="0"/>
                          <a:ea typeface="Hack" charset="0"/>
                          <a:cs typeface="Hack" charset="0"/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  <a:latin typeface="Hack" charset="0"/>
                        <a:ea typeface="Hack" charset="0"/>
                        <a:cs typeface="Hack" charset="0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Hack" charset="0"/>
                        <a:ea typeface="Hack" charset="0"/>
                        <a:cs typeface="Hac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Hack" charset="0"/>
                        <a:ea typeface="Hack" charset="0"/>
                        <a:cs typeface="Hac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Hack" charset="0"/>
                        <a:ea typeface="Hack" charset="0"/>
                        <a:cs typeface="Hac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Hack" charset="0"/>
                        <a:ea typeface="Hack" charset="0"/>
                        <a:cs typeface="Hac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Hack" charset="0"/>
                          <a:ea typeface="Hack" charset="0"/>
                          <a:cs typeface="Hack" charset="0"/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  <a:latin typeface="Hack" charset="0"/>
                        <a:ea typeface="Hack" charset="0"/>
                        <a:cs typeface="Hack" charset="0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</a:tr>
              <a:tr h="70368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Hack" charset="0"/>
                          <a:ea typeface="Hack" charset="0"/>
                          <a:cs typeface="Hack" charset="0"/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  <a:latin typeface="Hack" charset="0"/>
                        <a:ea typeface="Hack" charset="0"/>
                        <a:cs typeface="Hack" charset="0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Hack" charset="0"/>
                          <a:ea typeface="Hack" charset="0"/>
                          <a:cs typeface="Hack" charset="0"/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  <a:latin typeface="Hack" charset="0"/>
                        <a:ea typeface="Hack" charset="0"/>
                        <a:cs typeface="Hack" charset="0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Hack" charset="0"/>
                          <a:ea typeface="Hack" charset="0"/>
                          <a:cs typeface="Hack" charset="0"/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  <a:latin typeface="Hack" charset="0"/>
                        <a:ea typeface="Hack" charset="0"/>
                        <a:cs typeface="Hack" charset="0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Hack" charset="0"/>
                          <a:ea typeface="Hack" charset="0"/>
                          <a:cs typeface="Hack" charset="0"/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  <a:latin typeface="Hack" charset="0"/>
                        <a:ea typeface="Hack" charset="0"/>
                        <a:cs typeface="Hack" charset="0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Hack" charset="0"/>
                          <a:ea typeface="Hack" charset="0"/>
                          <a:cs typeface="Hack" charset="0"/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  <a:latin typeface="Hack" charset="0"/>
                        <a:ea typeface="Hack" charset="0"/>
                        <a:cs typeface="Hack" charset="0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Hack" charset="0"/>
                          <a:ea typeface="Hack" charset="0"/>
                          <a:cs typeface="Hack" charset="0"/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  <a:latin typeface="Hack" charset="0"/>
                        <a:ea typeface="Hack" charset="0"/>
                        <a:cs typeface="Hack" charset="0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244840" y="2072642"/>
            <a:ext cx="3261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Avoids reduction in array size with each convolution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585809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0" y="1456606"/>
            <a:ext cx="7711440" cy="246888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Cluster of neuron outputs in one layer becomes a single output in the next layer. </a:t>
            </a:r>
          </a:p>
          <a:p>
            <a:endParaRPr lang="en-US" sz="2400" dirty="0" smtClean="0"/>
          </a:p>
          <a:p>
            <a:r>
              <a:rPr lang="en-US" sz="2400" dirty="0" smtClean="0"/>
              <a:t>Reduces risk of overfitting</a:t>
            </a:r>
            <a:endParaRPr lang="en-GB" sz="2400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796011"/>
              </p:ext>
            </p:extLst>
          </p:nvPr>
        </p:nvGraphicFramePr>
        <p:xfrm>
          <a:off x="2087880" y="3246118"/>
          <a:ext cx="4206240" cy="341376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1051560"/>
                <a:gridCol w="1051560"/>
                <a:gridCol w="1051560"/>
                <a:gridCol w="1051560"/>
              </a:tblGrid>
              <a:tr h="85344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4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2</a:t>
                      </a:r>
                      <a:endParaRPr lang="en-US" sz="3600" dirty="0"/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7</a:t>
                      </a:r>
                      <a:endParaRPr 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  <a:tr h="85344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3</a:t>
                      </a:r>
                      <a:endParaRPr lang="en-US" sz="3600" dirty="0"/>
                    </a:p>
                  </a:txBody>
                  <a:tcPr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8</a:t>
                      </a:r>
                      <a:endParaRPr lang="en-US" sz="3600" dirty="0"/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2</a:t>
                      </a:r>
                      <a:endParaRPr 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5</a:t>
                      </a:r>
                      <a:endParaRPr lang="en-US" sz="3600" dirty="0"/>
                    </a:p>
                  </a:txBody>
                  <a:tcPr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  <a:tr h="85344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9</a:t>
                      </a:r>
                      <a:endParaRPr lang="en-US" sz="36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2</a:t>
                      </a:r>
                      <a:endParaRPr lang="en-US" sz="3600" dirty="0"/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2</a:t>
                      </a:r>
                      <a:endParaRPr 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4</a:t>
                      </a:r>
                      <a:endParaRPr lang="en-US" sz="36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85344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10</a:t>
                      </a:r>
                      <a:endParaRPr lang="en-US" sz="3600" dirty="0"/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2</a:t>
                      </a:r>
                      <a:endParaRPr lang="en-US" sz="3600" dirty="0"/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3</a:t>
                      </a:r>
                      <a:endParaRPr 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6</a:t>
                      </a:r>
                      <a:endParaRPr lang="en-US" sz="36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Right Arrow 4"/>
          <p:cNvSpPr/>
          <p:nvPr/>
        </p:nvSpPr>
        <p:spPr>
          <a:xfrm>
            <a:off x="6705600" y="4373880"/>
            <a:ext cx="115824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140623"/>
              </p:ext>
            </p:extLst>
          </p:nvPr>
        </p:nvGraphicFramePr>
        <p:xfrm>
          <a:off x="8641080" y="3916679"/>
          <a:ext cx="1935480" cy="15663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7740"/>
                <a:gridCol w="967740"/>
              </a:tblGrid>
              <a:tr h="783168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8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7</a:t>
                      </a:r>
                      <a:endParaRPr lang="en-US" sz="3600" dirty="0"/>
                    </a:p>
                  </a:txBody>
                  <a:tcPr anchor="ctr"/>
                </a:tc>
              </a:tr>
              <a:tr h="783168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10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6</a:t>
                      </a:r>
                      <a:endParaRPr lang="en-US" sz="36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705600" y="6065520"/>
            <a:ext cx="2094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Max pooling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8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Dropout</a:t>
            </a:r>
            <a:endParaRPr lang="en-US" dirty="0"/>
          </a:p>
        </p:txBody>
      </p:sp>
      <p:pic>
        <p:nvPicPr>
          <p:cNvPr id="1026" name="Picture 2" descr="https://cdn-images-1.medium.com/max/1200/1*iWQzxhVlvadk6VAJjsgXg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" y="1783080"/>
            <a:ext cx="7220946" cy="359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8493486" y="1905000"/>
            <a:ext cx="324611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 a given layer, set a proportion p of the neurons equal to zero.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General rule of thumb is p ~ 0.2, but you can cross-validate this.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Reduces overfitting </a:t>
            </a:r>
            <a:r>
              <a:rPr lang="mr-IN" dirty="0" smtClean="0"/>
              <a:t>–</a:t>
            </a:r>
            <a:r>
              <a:rPr lang="en-US" dirty="0" smtClean="0"/>
              <a:t> fewer parameters to train on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Stops the network caring too much about some neurons.</a:t>
            </a:r>
          </a:p>
        </p:txBody>
      </p:sp>
    </p:spTree>
    <p:extLst>
      <p:ext uri="{BB962C8B-B14F-4D97-AF65-F5344CB8AC3E}">
        <p14:creationId xmlns:p14="http://schemas.microsoft.com/office/powerpoint/2010/main" val="15232527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3FFF8D3-2EF3-4286-935A-D01BE3C853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CD8CCB43-545E-4064-8BB8-5C492D0F5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812" y="544710"/>
            <a:ext cx="3306744" cy="1293028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CNN architecture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1F44A1C9-F772-4208-8292-0CCABCBBE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94560"/>
            <a:ext cx="3306742" cy="4024125"/>
          </a:xfrm>
        </p:spPr>
        <p:txBody>
          <a:bodyPr>
            <a:norm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CNNs can be extremely deep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 smtClean="0">
                <a:solidFill>
                  <a:schemeClr val="bg1"/>
                </a:solidFill>
              </a:rPr>
              <a:t>Deeper networks can pick up more complex features in the image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 smtClean="0">
                <a:solidFill>
                  <a:schemeClr val="bg1"/>
                </a:solidFill>
              </a:rPr>
              <a:t>Remember to zero pad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 smtClean="0">
                <a:solidFill>
                  <a:schemeClr val="bg1"/>
                </a:solidFill>
              </a:rPr>
              <a:t>As you go deeper, increase the number of filters in the each convolution layer</a:t>
            </a:r>
            <a:endParaRPr lang="en-US" sz="1600" dirty="0">
              <a:solidFill>
                <a:schemeClr val="bg1"/>
              </a:solidFill>
            </a:endParaRPr>
          </a:p>
        </p:txBody>
      </p:sp>
      <p:sp useBgFill="1">
        <p:nvSpPr>
          <p:cNvPr id="16" name="Rounded Rectangle 14">
            <a:extLst>
              <a:ext uri="{FF2B5EF4-FFF2-40B4-BE49-F238E27FC236}">
                <a16:creationId xmlns:a16="http://schemas.microsoft.com/office/drawing/2014/main" xmlns="" id="{E6C57836-126B-4938-8C7A-3C3BCB59D3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340" y="2234026"/>
            <a:ext cx="4261653" cy="1956252"/>
          </a:xfrm>
          <a:prstGeom prst="rect">
            <a:avLst/>
          </a:prstGeom>
        </p:spPr>
      </p:pic>
      <p:grpSp>
        <p:nvGrpSpPr>
          <p:cNvPr id="65" name="Group 64"/>
          <p:cNvGrpSpPr/>
          <p:nvPr/>
        </p:nvGrpSpPr>
        <p:grpSpPr>
          <a:xfrm>
            <a:off x="9536325" y="2339080"/>
            <a:ext cx="1191372" cy="1096110"/>
            <a:chOff x="3449782" y="1679866"/>
            <a:chExt cx="4745180" cy="3806534"/>
          </a:xfrm>
        </p:grpSpPr>
        <p:grpSp>
          <p:nvGrpSpPr>
            <p:cNvPr id="66" name="Group 65"/>
            <p:cNvGrpSpPr/>
            <p:nvPr/>
          </p:nvGrpSpPr>
          <p:grpSpPr>
            <a:xfrm>
              <a:off x="3685309" y="1780310"/>
              <a:ext cx="4239491" cy="3553692"/>
              <a:chOff x="3768437" y="2348346"/>
              <a:chExt cx="4239491" cy="3553692"/>
            </a:xfrm>
          </p:grpSpPr>
          <p:sp>
            <p:nvSpPr>
              <p:cNvPr id="70" name="Oval 69"/>
              <p:cNvSpPr/>
              <p:nvPr/>
            </p:nvSpPr>
            <p:spPr>
              <a:xfrm>
                <a:off x="3782291" y="3048000"/>
                <a:ext cx="581891" cy="58189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3768437" y="3893128"/>
                <a:ext cx="581891" cy="58189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3782291" y="4738256"/>
                <a:ext cx="581891" cy="58189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4959927" y="2348346"/>
                <a:ext cx="581891" cy="58189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4959927" y="4329547"/>
                <a:ext cx="581891" cy="58189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4959928" y="3338947"/>
                <a:ext cx="581891" cy="58189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4987636" y="5320147"/>
                <a:ext cx="581891" cy="58189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6192982" y="2348346"/>
                <a:ext cx="581891" cy="58189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6192982" y="4329547"/>
                <a:ext cx="581891" cy="58189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6192983" y="3338947"/>
                <a:ext cx="581891" cy="58189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6192982" y="5320147"/>
                <a:ext cx="581891" cy="58189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7426037" y="3893127"/>
                <a:ext cx="581891" cy="58189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" name="Straight Arrow Connector 81"/>
              <p:cNvCxnSpPr>
                <a:stCxn id="78" idx="6"/>
                <a:endCxn id="83" idx="2"/>
              </p:cNvCxnSpPr>
              <p:nvPr/>
            </p:nvCxnSpPr>
            <p:spPr>
              <a:xfrm flipV="1">
                <a:off x="4364182" y="2639292"/>
                <a:ext cx="595745" cy="6996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>
                <a:stCxn id="78" idx="6"/>
                <a:endCxn id="85" idx="2"/>
              </p:cNvCxnSpPr>
              <p:nvPr/>
            </p:nvCxnSpPr>
            <p:spPr>
              <a:xfrm>
                <a:off x="4364182" y="3338946"/>
                <a:ext cx="595746" cy="2909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/>
              <p:cNvCxnSpPr>
                <a:stCxn id="78" idx="6"/>
                <a:endCxn id="84" idx="2"/>
              </p:cNvCxnSpPr>
              <p:nvPr/>
            </p:nvCxnSpPr>
            <p:spPr>
              <a:xfrm>
                <a:off x="4364182" y="3338946"/>
                <a:ext cx="595745" cy="12815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/>
              <p:cNvCxnSpPr>
                <a:stCxn id="78" idx="6"/>
                <a:endCxn id="86" idx="2"/>
              </p:cNvCxnSpPr>
              <p:nvPr/>
            </p:nvCxnSpPr>
            <p:spPr>
              <a:xfrm>
                <a:off x="4364182" y="3338946"/>
                <a:ext cx="623454" cy="22721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>
                <a:stCxn id="79" idx="6"/>
                <a:endCxn id="83" idx="2"/>
              </p:cNvCxnSpPr>
              <p:nvPr/>
            </p:nvCxnSpPr>
            <p:spPr>
              <a:xfrm flipV="1">
                <a:off x="4350328" y="2639292"/>
                <a:ext cx="609599" cy="15447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>
                <a:stCxn id="79" idx="6"/>
                <a:endCxn id="85" idx="2"/>
              </p:cNvCxnSpPr>
              <p:nvPr/>
            </p:nvCxnSpPr>
            <p:spPr>
              <a:xfrm flipV="1">
                <a:off x="4350328" y="3629893"/>
                <a:ext cx="609600" cy="5541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>
                <a:stCxn id="79" idx="6"/>
                <a:endCxn id="84" idx="2"/>
              </p:cNvCxnSpPr>
              <p:nvPr/>
            </p:nvCxnSpPr>
            <p:spPr>
              <a:xfrm>
                <a:off x="4350328" y="4184074"/>
                <a:ext cx="609599" cy="4364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stCxn id="79" idx="6"/>
                <a:endCxn id="86" idx="2"/>
              </p:cNvCxnSpPr>
              <p:nvPr/>
            </p:nvCxnSpPr>
            <p:spPr>
              <a:xfrm>
                <a:off x="4350328" y="4184074"/>
                <a:ext cx="637308" cy="14270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>
                <a:stCxn id="80" idx="6"/>
                <a:endCxn id="83" idx="2"/>
              </p:cNvCxnSpPr>
              <p:nvPr/>
            </p:nvCxnSpPr>
            <p:spPr>
              <a:xfrm flipV="1">
                <a:off x="4364182" y="2639292"/>
                <a:ext cx="595745" cy="23899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/>
              <p:cNvCxnSpPr>
                <a:stCxn id="80" idx="6"/>
                <a:endCxn id="80" idx="6"/>
              </p:cNvCxnSpPr>
              <p:nvPr/>
            </p:nvCxnSpPr>
            <p:spPr>
              <a:xfrm>
                <a:off x="4364182" y="5029202"/>
                <a:ext cx="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>
                <a:stCxn id="80" idx="6"/>
                <a:endCxn id="85" idx="2"/>
              </p:cNvCxnSpPr>
              <p:nvPr/>
            </p:nvCxnSpPr>
            <p:spPr>
              <a:xfrm flipV="1">
                <a:off x="4364182" y="3629893"/>
                <a:ext cx="595746" cy="13993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>
                <a:stCxn id="80" idx="6"/>
                <a:endCxn id="84" idx="2"/>
              </p:cNvCxnSpPr>
              <p:nvPr/>
            </p:nvCxnSpPr>
            <p:spPr>
              <a:xfrm flipV="1">
                <a:off x="4364182" y="4620493"/>
                <a:ext cx="595745" cy="4087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>
                <a:stCxn id="80" idx="6"/>
                <a:endCxn id="86" idx="2"/>
              </p:cNvCxnSpPr>
              <p:nvPr/>
            </p:nvCxnSpPr>
            <p:spPr>
              <a:xfrm>
                <a:off x="4364182" y="5029202"/>
                <a:ext cx="623454" cy="5818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>
                <a:stCxn id="83" idx="6"/>
                <a:endCxn id="90" idx="2"/>
              </p:cNvCxnSpPr>
              <p:nvPr/>
            </p:nvCxnSpPr>
            <p:spPr>
              <a:xfrm>
                <a:off x="5541818" y="2639292"/>
                <a:ext cx="651164" cy="29718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>
                <a:stCxn id="83" idx="6"/>
                <a:endCxn id="89" idx="2"/>
              </p:cNvCxnSpPr>
              <p:nvPr/>
            </p:nvCxnSpPr>
            <p:spPr>
              <a:xfrm>
                <a:off x="5541818" y="2639292"/>
                <a:ext cx="651165" cy="9906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>
                <a:stCxn id="83" idx="6"/>
                <a:endCxn id="88" idx="2"/>
              </p:cNvCxnSpPr>
              <p:nvPr/>
            </p:nvCxnSpPr>
            <p:spPr>
              <a:xfrm>
                <a:off x="5541818" y="2639292"/>
                <a:ext cx="651164" cy="19812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>
                <a:endCxn id="87" idx="2"/>
              </p:cNvCxnSpPr>
              <p:nvPr/>
            </p:nvCxnSpPr>
            <p:spPr>
              <a:xfrm>
                <a:off x="5555672" y="2618510"/>
                <a:ext cx="637310" cy="207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>
                <a:stCxn id="85" idx="6"/>
                <a:endCxn id="87" idx="2"/>
              </p:cNvCxnSpPr>
              <p:nvPr/>
            </p:nvCxnSpPr>
            <p:spPr>
              <a:xfrm flipV="1">
                <a:off x="5541819" y="2639292"/>
                <a:ext cx="651163" cy="9906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>
                <a:stCxn id="85" idx="6"/>
                <a:endCxn id="89" idx="2"/>
              </p:cNvCxnSpPr>
              <p:nvPr/>
            </p:nvCxnSpPr>
            <p:spPr>
              <a:xfrm>
                <a:off x="5541819" y="3629893"/>
                <a:ext cx="65116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/>
              <p:cNvCxnSpPr>
                <a:stCxn id="85" idx="6"/>
                <a:endCxn id="88" idx="2"/>
              </p:cNvCxnSpPr>
              <p:nvPr/>
            </p:nvCxnSpPr>
            <p:spPr>
              <a:xfrm>
                <a:off x="5541819" y="3629893"/>
                <a:ext cx="651163" cy="990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>
                <a:stCxn id="85" idx="6"/>
                <a:endCxn id="90" idx="2"/>
              </p:cNvCxnSpPr>
              <p:nvPr/>
            </p:nvCxnSpPr>
            <p:spPr>
              <a:xfrm>
                <a:off x="5541819" y="3629893"/>
                <a:ext cx="651163" cy="19812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/>
              <p:cNvCxnSpPr>
                <a:stCxn id="84" idx="6"/>
                <a:endCxn id="87" idx="2"/>
              </p:cNvCxnSpPr>
              <p:nvPr/>
            </p:nvCxnSpPr>
            <p:spPr>
              <a:xfrm flipV="1">
                <a:off x="5541818" y="2639292"/>
                <a:ext cx="651164" cy="19812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/>
              <p:cNvCxnSpPr>
                <a:stCxn id="84" idx="6"/>
                <a:endCxn id="89" idx="2"/>
              </p:cNvCxnSpPr>
              <p:nvPr/>
            </p:nvCxnSpPr>
            <p:spPr>
              <a:xfrm flipV="1">
                <a:off x="5541818" y="3629893"/>
                <a:ext cx="651165" cy="990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/>
              <p:cNvCxnSpPr>
                <a:stCxn id="84" idx="6"/>
                <a:endCxn id="88" idx="2"/>
              </p:cNvCxnSpPr>
              <p:nvPr/>
            </p:nvCxnSpPr>
            <p:spPr>
              <a:xfrm>
                <a:off x="5541818" y="4620493"/>
                <a:ext cx="65116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>
                <a:stCxn id="84" idx="6"/>
                <a:endCxn id="90" idx="2"/>
              </p:cNvCxnSpPr>
              <p:nvPr/>
            </p:nvCxnSpPr>
            <p:spPr>
              <a:xfrm>
                <a:off x="5541818" y="4620493"/>
                <a:ext cx="651164" cy="990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/>
              <p:cNvCxnSpPr>
                <a:stCxn id="86" idx="6"/>
                <a:endCxn id="87" idx="2"/>
              </p:cNvCxnSpPr>
              <p:nvPr/>
            </p:nvCxnSpPr>
            <p:spPr>
              <a:xfrm flipV="1">
                <a:off x="5569527" y="2639292"/>
                <a:ext cx="623455" cy="29718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/>
              <p:cNvCxnSpPr>
                <a:stCxn id="86" idx="6"/>
                <a:endCxn id="89" idx="2"/>
              </p:cNvCxnSpPr>
              <p:nvPr/>
            </p:nvCxnSpPr>
            <p:spPr>
              <a:xfrm flipV="1">
                <a:off x="5569527" y="3629893"/>
                <a:ext cx="623456" cy="19812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>
                <a:stCxn id="86" idx="6"/>
                <a:endCxn id="88" idx="2"/>
              </p:cNvCxnSpPr>
              <p:nvPr/>
            </p:nvCxnSpPr>
            <p:spPr>
              <a:xfrm flipV="1">
                <a:off x="5569527" y="4620493"/>
                <a:ext cx="623455" cy="990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>
                <a:stCxn id="86" idx="6"/>
                <a:endCxn id="90" idx="2"/>
              </p:cNvCxnSpPr>
              <p:nvPr/>
            </p:nvCxnSpPr>
            <p:spPr>
              <a:xfrm>
                <a:off x="5569527" y="5611093"/>
                <a:ext cx="62345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>
                <a:stCxn id="87" idx="6"/>
                <a:endCxn id="91" idx="2"/>
              </p:cNvCxnSpPr>
              <p:nvPr/>
            </p:nvCxnSpPr>
            <p:spPr>
              <a:xfrm>
                <a:off x="6774873" y="2639292"/>
                <a:ext cx="651164" cy="154478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/>
              <p:cNvCxnSpPr>
                <a:stCxn id="89" idx="6"/>
                <a:endCxn id="91" idx="2"/>
              </p:cNvCxnSpPr>
              <p:nvPr/>
            </p:nvCxnSpPr>
            <p:spPr>
              <a:xfrm>
                <a:off x="6774874" y="3629893"/>
                <a:ext cx="651163" cy="5541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/>
              <p:cNvCxnSpPr>
                <a:stCxn id="88" idx="6"/>
                <a:endCxn id="91" idx="2"/>
              </p:cNvCxnSpPr>
              <p:nvPr/>
            </p:nvCxnSpPr>
            <p:spPr>
              <a:xfrm flipV="1">
                <a:off x="6774873" y="4184073"/>
                <a:ext cx="651164" cy="4364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/>
              <p:cNvCxnSpPr>
                <a:stCxn id="90" idx="6"/>
                <a:endCxn id="91" idx="2"/>
              </p:cNvCxnSpPr>
              <p:nvPr/>
            </p:nvCxnSpPr>
            <p:spPr>
              <a:xfrm flipV="1">
                <a:off x="6774873" y="4184073"/>
                <a:ext cx="651164" cy="14270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Rectangle 66"/>
            <p:cNvSpPr/>
            <p:nvPr/>
          </p:nvSpPr>
          <p:spPr>
            <a:xfrm>
              <a:off x="3449782" y="2216727"/>
              <a:ext cx="1122217" cy="2826329"/>
            </a:xfrm>
            <a:prstGeom prst="rect">
              <a:avLst/>
            </a:prstGeom>
            <a:noFill/>
            <a:ln w="38100">
              <a:solidFill>
                <a:srgbClr val="00B0F0"/>
              </a:solidFill>
              <a:prstDash val="sysDot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4717474" y="1679866"/>
              <a:ext cx="2205840" cy="3806534"/>
            </a:xfrm>
            <a:prstGeom prst="rect">
              <a:avLst/>
            </a:prstGeom>
            <a:noFill/>
            <a:ln w="38100">
              <a:solidFill>
                <a:srgbClr val="00B0F0"/>
              </a:solidFill>
              <a:prstDash val="sysDot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7072745" y="3061855"/>
              <a:ext cx="1122217" cy="1108362"/>
            </a:xfrm>
            <a:prstGeom prst="rect">
              <a:avLst/>
            </a:prstGeom>
            <a:noFill/>
            <a:ln w="38100">
              <a:solidFill>
                <a:srgbClr val="00B0F0"/>
              </a:solidFill>
              <a:prstDash val="sysDot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955340" y="420662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Input</a:t>
            </a:r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5829082" y="4214632"/>
            <a:ext cx="1396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Convolution</a:t>
            </a:r>
          </a:p>
          <a:p>
            <a:r>
              <a:rPr lang="en-US" sz="1600" dirty="0" smtClean="0"/>
              <a:t> (4 filters)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7184184" y="3729197"/>
            <a:ext cx="16457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</a:t>
            </a:r>
            <a:r>
              <a:rPr lang="en-US" sz="1600" dirty="0" smtClean="0"/>
              <a:t>onvolution, </a:t>
            </a:r>
          </a:p>
          <a:p>
            <a:r>
              <a:rPr lang="en-US" sz="1600" dirty="0" smtClean="0"/>
              <a:t>Dropout</a:t>
            </a:r>
          </a:p>
          <a:p>
            <a:r>
              <a:rPr lang="en-US" sz="1600" dirty="0" smtClean="0"/>
              <a:t>Pooling</a:t>
            </a:r>
            <a:r>
              <a:rPr lang="mr-IN" sz="1600" dirty="0" smtClean="0"/>
              <a:t>…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8515526" y="3544853"/>
            <a:ext cx="861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Vector</a:t>
            </a:r>
            <a:endParaRPr lang="en-US" sz="1600" dirty="0"/>
          </a:p>
        </p:txBody>
      </p:sp>
      <p:sp>
        <p:nvSpPr>
          <p:cNvPr id="115" name="TextBox 114"/>
          <p:cNvSpPr txBox="1"/>
          <p:nvPr/>
        </p:nvSpPr>
        <p:spPr>
          <a:xfrm>
            <a:off x="9403154" y="3539115"/>
            <a:ext cx="16480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Fully </a:t>
            </a:r>
            <a:r>
              <a:rPr lang="en-US" sz="1600" smtClean="0"/>
              <a:t>connected network</a:t>
            </a:r>
            <a:endParaRPr lang="en-US" sz="1600"/>
          </a:p>
        </p:txBody>
      </p:sp>
      <p:sp>
        <p:nvSpPr>
          <p:cNvPr id="116" name="TextBox 115"/>
          <p:cNvSpPr txBox="1"/>
          <p:nvPr/>
        </p:nvSpPr>
        <p:spPr>
          <a:xfrm>
            <a:off x="10473272" y="3382195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Output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685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Cifar10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60,000 32x32 color (RGB) images</a:t>
            </a:r>
          </a:p>
          <a:p>
            <a:endParaRPr lang="en-US" dirty="0"/>
          </a:p>
          <a:p>
            <a:r>
              <a:rPr lang="en-US" dirty="0" smtClean="0"/>
              <a:t>10 categories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710" y="2194560"/>
            <a:ext cx="5223490" cy="405176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85800" y="5876992"/>
            <a:ext cx="4984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www.cs.toronto.edu</a:t>
            </a:r>
            <a:r>
              <a:rPr lang="en-US" dirty="0"/>
              <a:t>/~</a:t>
            </a:r>
            <a:r>
              <a:rPr lang="en-US" dirty="0" err="1"/>
              <a:t>kriz</a:t>
            </a:r>
            <a:r>
              <a:rPr lang="en-US" dirty="0"/>
              <a:t>/</a:t>
            </a:r>
            <a:r>
              <a:rPr lang="en-US" dirty="0" err="1"/>
              <a:t>cifar.html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251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5E71BCA0-2CC4-4511-8ACE-FEABFF1955F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="" xmlns:a16="http://schemas.microsoft.com/office/drawing/2014/main" id="{EC6CC55B-5B90-4328-9423-E29438FB9B8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6" y="1504950"/>
            <a:ext cx="5130799" cy="3848099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32" y="1504951"/>
            <a:ext cx="5130801" cy="3848100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  <p:sp>
        <p:nvSpPr>
          <p:cNvPr id="2" name="TextBox 1"/>
          <p:cNvSpPr txBox="1"/>
          <p:nvPr/>
        </p:nvSpPr>
        <p:spPr>
          <a:xfrm>
            <a:off x="643466" y="573619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Sans Typewriter" charset="0"/>
                <a:ea typeface="Lucida Sans Typewriter" charset="0"/>
                <a:cs typeface="Lucida Sans Typewriter" charset="0"/>
              </a:rPr>
              <a:t>https://</a:t>
            </a:r>
            <a:r>
              <a:rPr lang="en-US" dirty="0" err="1">
                <a:latin typeface="Lucida Sans Typewriter" charset="0"/>
                <a:ea typeface="Lucida Sans Typewriter" charset="0"/>
                <a:cs typeface="Lucida Sans Typewriter" charset="0"/>
              </a:rPr>
              <a:t>deepdreamgenerator.com</a:t>
            </a:r>
            <a:r>
              <a:rPr lang="en-US" dirty="0">
                <a:latin typeface="Lucida Sans Typewriter" charset="0"/>
                <a:ea typeface="Lucida Sans Typewriter" charset="0"/>
                <a:cs typeface="Lucida Sans Typewriter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53450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222" y="1214469"/>
            <a:ext cx="6816737" cy="4516089"/>
          </a:xfrm>
        </p:spPr>
      </p:pic>
      <p:sp>
        <p:nvSpPr>
          <p:cNvPr id="6" name="TextBox 5"/>
          <p:cNvSpPr txBox="1"/>
          <p:nvPr/>
        </p:nvSpPr>
        <p:spPr>
          <a:xfrm>
            <a:off x="2540000" y="6197600"/>
            <a:ext cx="5801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credit: Google DeepMind Health – radiotherapy planning</a:t>
            </a:r>
          </a:p>
        </p:txBody>
      </p:sp>
    </p:spTree>
    <p:extLst>
      <p:ext uri="{BB962C8B-B14F-4D97-AF65-F5344CB8AC3E}">
        <p14:creationId xmlns:p14="http://schemas.microsoft.com/office/powerpoint/2010/main" val="115267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3700" y="764373"/>
            <a:ext cx="3492500" cy="1293028"/>
          </a:xfrm>
        </p:spPr>
        <p:txBody>
          <a:bodyPr/>
          <a:lstStyle/>
          <a:p>
            <a:r>
              <a:rPr lang="en-US" smtClean="0"/>
              <a:t>PHysics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396" y="1808679"/>
            <a:ext cx="4756134" cy="42551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83147" y="6001657"/>
            <a:ext cx="3951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Kasim</a:t>
            </a:r>
            <a:r>
              <a:rPr lang="en-US" dirty="0" smtClean="0"/>
              <a:t>, Galligan et al., </a:t>
            </a:r>
            <a:r>
              <a:rPr lang="en-US" i="1" dirty="0" smtClean="0"/>
              <a:t>(submitted)</a:t>
            </a:r>
          </a:p>
          <a:p>
            <a:r>
              <a:rPr lang="en-US" dirty="0" smtClean="0"/>
              <a:t>(2018)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594344"/>
            <a:ext cx="5962798" cy="340731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3400" y="6063816"/>
            <a:ext cx="4358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Image </a:t>
            </a:r>
            <a:r>
              <a:rPr lang="de-DE" dirty="0" err="1" smtClean="0"/>
              <a:t>Credit</a:t>
            </a:r>
            <a:r>
              <a:rPr lang="de-DE" dirty="0" smtClean="0"/>
              <a:t>: Damien Jameson/LLNL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26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4070" y="6119329"/>
            <a:ext cx="5756456" cy="121075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Galligan </a:t>
            </a:r>
            <a:r>
              <a:rPr lang="en-US" sz="1800" dirty="0"/>
              <a:t>&amp; Katz,</a:t>
            </a:r>
            <a:r>
              <a:rPr lang="en-US" sz="1800" i="1" dirty="0"/>
              <a:t> MNRAS </a:t>
            </a:r>
            <a:r>
              <a:rPr lang="en-US" sz="1800" dirty="0"/>
              <a:t>(2018)</a:t>
            </a:r>
            <a:r>
              <a:rPr lang="en-US" sz="1800" i="1" dirty="0"/>
              <a:t> </a:t>
            </a:r>
            <a:r>
              <a:rPr lang="en-US" sz="1800" dirty="0" smtClean="0"/>
              <a:t>(in prep)</a:t>
            </a:r>
            <a:endParaRPr lang="en-US" sz="18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070" y="1842226"/>
            <a:ext cx="10026502" cy="427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9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19409</TotalTime>
  <Words>1775</Words>
  <Application>Microsoft Macintosh PowerPoint</Application>
  <PresentationFormat>Widescreen</PresentationFormat>
  <Paragraphs>411</Paragraphs>
  <Slides>59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Calibri</vt:lpstr>
      <vt:lpstr>Cambria Math</vt:lpstr>
      <vt:lpstr>Century Gothic</vt:lpstr>
      <vt:lpstr>Hack</vt:lpstr>
      <vt:lpstr>Lucida Sans Typewriter</vt:lpstr>
      <vt:lpstr>Mangal</vt:lpstr>
      <vt:lpstr>Arial</vt:lpstr>
      <vt:lpstr>Vapor Trail</vt:lpstr>
      <vt:lpstr>Machine learning in python</vt:lpstr>
      <vt:lpstr>Prerequisites</vt:lpstr>
      <vt:lpstr>Introduction: What is machine learning?</vt:lpstr>
      <vt:lpstr>What is machine learning not?</vt:lpstr>
      <vt:lpstr>Machine Learning in practice</vt:lpstr>
      <vt:lpstr>PowerPoint Presentation</vt:lpstr>
      <vt:lpstr>PowerPoint Presentation</vt:lpstr>
      <vt:lpstr>PHysics</vt:lpstr>
      <vt:lpstr>physics</vt:lpstr>
      <vt:lpstr>The goal of a machine learning algorithm</vt:lpstr>
      <vt:lpstr>Some terminology</vt:lpstr>
      <vt:lpstr>CLASSIFICATION VS REGRESSION</vt:lpstr>
      <vt:lpstr>K-Nearest neighbors</vt:lpstr>
      <vt:lpstr>Iris data set</vt:lpstr>
      <vt:lpstr>The importance of scaling</vt:lpstr>
      <vt:lpstr>K-fold Cross validation</vt:lpstr>
      <vt:lpstr>PowerPoint Presentation</vt:lpstr>
      <vt:lpstr>PowerPoint Presentation</vt:lpstr>
      <vt:lpstr>Summary</vt:lpstr>
      <vt:lpstr>Challenge – boston house prices</vt:lpstr>
      <vt:lpstr>Class 2: random forests</vt:lpstr>
      <vt:lpstr>The Bias-variance trade-off</vt:lpstr>
      <vt:lpstr>Decision trees</vt:lpstr>
      <vt:lpstr>Tree bagging</vt:lpstr>
      <vt:lpstr>PowerPoint Presentation</vt:lpstr>
      <vt:lpstr>PowerPoint Presentation</vt:lpstr>
      <vt:lpstr>Random forest hyperparameters</vt:lpstr>
      <vt:lpstr>Feature importance</vt:lpstr>
      <vt:lpstr>Optimised knn</vt:lpstr>
      <vt:lpstr>Boston house prices – Take 2 </vt:lpstr>
      <vt:lpstr>Challenge: Breast cancer dataset</vt:lpstr>
      <vt:lpstr>Random forests - summary</vt:lpstr>
      <vt:lpstr>Class 3 – introduction to neural networks and deep learning</vt:lpstr>
      <vt:lpstr>PowerPoint Presentation</vt:lpstr>
      <vt:lpstr>What is a neural network?</vt:lpstr>
      <vt:lpstr>PowerPoint Presentation</vt:lpstr>
      <vt:lpstr>PowerPoint Presentation</vt:lpstr>
      <vt:lpstr>Feed forward neural networks</vt:lpstr>
      <vt:lpstr>PowerPoint Presentation</vt:lpstr>
      <vt:lpstr>Activation functions</vt:lpstr>
      <vt:lpstr>Universal approximation theorem</vt:lpstr>
      <vt:lpstr>PowerPoint Presentation</vt:lpstr>
      <vt:lpstr>Feed forward neural networks</vt:lpstr>
      <vt:lpstr>PowerPoint Presentation</vt:lpstr>
      <vt:lpstr>Training - backpropagation</vt:lpstr>
      <vt:lpstr>How do we prevent overfitting?</vt:lpstr>
      <vt:lpstr>General good practice</vt:lpstr>
      <vt:lpstr>Next time:</vt:lpstr>
      <vt:lpstr>Chapter 4: Convolutional Neural Networks</vt:lpstr>
      <vt:lpstr>Last time: fully connected feedforward neural nets</vt:lpstr>
      <vt:lpstr>Structure of an image</vt:lpstr>
      <vt:lpstr>Convolutional neural networks</vt:lpstr>
      <vt:lpstr>convolution</vt:lpstr>
      <vt:lpstr>Convolution of arrays</vt:lpstr>
      <vt:lpstr>Zero padding</vt:lpstr>
      <vt:lpstr>pooling</vt:lpstr>
      <vt:lpstr>Dropout</vt:lpstr>
      <vt:lpstr>CNN architecture</vt:lpstr>
      <vt:lpstr>Cifar10 dataset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</dc:title>
  <dc:creator>Thomas Galligan</dc:creator>
  <cp:lastModifiedBy>Thomas Galligan</cp:lastModifiedBy>
  <cp:revision>85</cp:revision>
  <cp:lastPrinted>2018-09-20T01:14:11Z</cp:lastPrinted>
  <dcterms:created xsi:type="dcterms:W3CDTF">2018-09-12T16:36:34Z</dcterms:created>
  <dcterms:modified xsi:type="dcterms:W3CDTF">2018-11-29T17:13:07Z</dcterms:modified>
</cp:coreProperties>
</file>